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Playfair Displ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layfairDispl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layfairDisplay-italic.fntdata"/><Relationship Id="rId12" Type="http://schemas.openxmlformats.org/officeDocument/2006/relationships/slide" Target="slides/slide8.xml"/><Relationship Id="rId34" Type="http://schemas.openxmlformats.org/officeDocument/2006/relationships/font" Target="fonts/PlayfairDisplay-bold.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PlayfairDisplay-boldItalic.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Hello, welcome to our presentation. Our team’s name is SJ Analytics. I’m Sam. And (Jorge introduces himself). Today, we’re presenting our data exploration and analysis of Financial Data that we downloaded from Lending Club. (next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I cut out SubGrade and Loan Status in the new model. My R Squared is 32.92% so it’s not a very strong model. Unfortunately, what I believe would have been a strong predictor is missing from our data set. Just to let you know, this is actually a very popular data set amongst data miners. Many in academia and professional data scientists have done some data analysis using the data sets provided by the Lending Club. Based on my research online, I read that FICO scores had been available in previous years. However, I downloaded all the data sets currently available and these numbers are not given in the excel sheets online. Nevertheless, if you’re an investor, the FICO score range for a borrower can be viewed through a simple search on the lending club website. Sadly, it would be a significantly daunting task to collect all these data on my own. I also have to acknowledge a caveat that, with the data set provided by LC, I could recreate my own FICO score by aggregating the values of several different factors such as credit history, DTI, revolving balance, annual income, open accounts, etc. </a:t>
            </a:r>
          </a:p>
          <a:p>
            <a:pPr indent="0" lvl="0" marL="0">
              <a:spcBef>
                <a:spcPts val="0"/>
              </a:spcBef>
              <a:buNone/>
            </a:pPr>
            <a:r>
              <a:t/>
            </a:r>
            <a:endParaRPr/>
          </a:p>
          <a:p>
            <a:pPr indent="0" lvl="0" marL="0">
              <a:spcBef>
                <a:spcPts val="0"/>
              </a:spcBef>
              <a:buNone/>
            </a:pPr>
            <a:r>
              <a:rPr lang="en"/>
              <a:t>Going back to the graph, we also still see slightly high leverage points and we still see outliers. (next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To eliminate outliers, you can use statistical data. Jorge will actually address this issue shortly in his own analysis. However, for my part, I actually just used arbitrary measures. I pinpointed earlier that there were extreme outliers when it comes to annual income. So, little by little, I reduced the data frame based on income until that reduction created a significant change in my R Squared number. I ended up with $250K as my ceiling, and it’s kind of a little intuitive if you think about it. The top 10% earners in the United States make about that much in income.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these are the plots for my final model. We see that there is actually still one observation that’s on the borderline for being an outlier. We also reduce leverage points. I also plotted predicted values vs residual, and blah blah (need to add more!!!!!)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What’s interesting according to my final model is that loan amount is actually not a strong determinant for interest rate. As expected, an increase in annual income can reduce the interest rate on your loan. Perhaps, one reason why some observations are throwing off the model in the beginning is because there are some instances where a very high earner is paying a significantly higher interest rate on a loan. Also, it saves to own a home as compared to renting. A high earner and a home earner are both seen as fairly safe debtors. Now, LC actually penalizes rather heavily for term of loan. We actually don’t need the model to tell us this. LC has its own chart to tell that time value of money is an important risk to investors. Finally, if you look down the numbers for the different purpose categories, it’s interesting to read what they think is a safer risk. For example, blah blah.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Before I hand over the reigns to Jorge, I just want to share some interesting observations that I found after playing around with the data. I did some clustering analysis and there isn’t really any significant grouping except in terms of income.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Finally, this actually ties perfectly to Jorge’s next slide, but it’s quite remarkable that LC has a very large percentage of faithful borrowers. 71% of the data set shows that borrowers fully paid off their loans. Although not enough consolation to those investors who lose their investments, only 14% of borrowers actually don’t pay off their loans. Now, if we think that this data set could potentially represent a very large total loan amounts, 14% of even 100 million is still $ 14 million. Now, to Jorge.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just to speak very briefly about our data source. Lending Club is an online peer-to-peer lending company. What that means is that borrowers apply online for a loan and other people (or investors) fund these loans directly. Just to highlight the impact of this website, not just in fintech, but also on the financial market as a whole, the company has funded more than $22 billion in loans. Almost $2bil JUST in the second quarter of 2016. (next slide)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With the trove of data that anyone can download directly from the company’s website, we can do an endless number of analyses for different types of audiences. (Read slide) (Next Slide)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as soon as we opened one of the files that we downloaded from the website, we realized the enormity of the data. After running simple codes on R, we saw that (read blue chart on slide). Naturally, it just made sense that LC would provide a data dictionary because it is definitely necessary, just to try to parse out the individual attributes.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our job was set for us to clean the data. How did we decide on the important attributes? Fortunately, LC has a filter for investors but the company limits the variables to only 40 or so different attributes.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now, for my own analysis, I created multiple regression models to predict interest rate. I actually stumbled upon this after playing around with different types of preliminary data analysis. I was running some simple pairwise plots and histograms and I noticed that although Grade directly corresponds to a particular interest rate, there are some observations that do not follow expectations. (next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If we look at the bar plot on the top left side, the graph confirms the collinearity between interest rate and sub-grade. Also, there are observations that are way outside the range for many of the subgrade categories, so I tried to take a mental note of these outliers. We likewise see extreme outliers on the graph of Annual Income and Interest Rates. Of course, we ran preliminary data analyses on R so we were aware of these observations. (next slide)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before developing my model. I pared down my variables even further. Because of the greatness in size of the data set, it is also important to do some sampling of data. My final training set only has almost 6,000 observations. This is definitely much smaller than the original data set, but it’s a number that is more manageable by R.  (next slide)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I ran a model with Interest Rate as the predicted value and all the remaining attributes as predictors and this is what came out after plotting the multiple regression model. Again, we see that the graph has very extreme outliers. But the graph also shows that there are observations with significant leverage values, which means that these unusual observations could potentially be influencing our model</a:t>
            </a:r>
            <a:r>
              <a:rPr lang="en"/>
              <a:t> to </a:t>
            </a:r>
            <a:r>
              <a:rPr lang="en"/>
              <a:t>predict Interest Rate. In contrast to outliers, high leverage points tell us something about our x values instead of y. I must also acknowledge that I used some predictors that were just simple noise. (next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SzPts val="3200"/>
              <a:buFont typeface="Lato"/>
              <a:buNone/>
              <a:defRPr>
                <a:solidFill>
                  <a:schemeClr val="lt1"/>
                </a:solidFill>
                <a:latin typeface="Lato"/>
                <a:ea typeface="Lato"/>
                <a:cs typeface="Lato"/>
                <a:sym typeface="Lato"/>
              </a:defRPr>
            </a:lvl1pPr>
            <a:lvl2pPr lvl="1" algn="ctr">
              <a:spcBef>
                <a:spcPts val="0"/>
              </a:spcBef>
              <a:buClr>
                <a:schemeClr val="lt1"/>
              </a:buClr>
              <a:buSzPts val="3200"/>
              <a:buFont typeface="Lato"/>
              <a:buNone/>
              <a:defRPr>
                <a:solidFill>
                  <a:schemeClr val="lt1"/>
                </a:solidFill>
                <a:latin typeface="Lato"/>
                <a:ea typeface="Lato"/>
                <a:cs typeface="Lato"/>
                <a:sym typeface="Lato"/>
              </a:defRPr>
            </a:lvl2pPr>
            <a:lvl3pPr lvl="2" algn="ctr">
              <a:spcBef>
                <a:spcPts val="0"/>
              </a:spcBef>
              <a:buClr>
                <a:schemeClr val="lt1"/>
              </a:buClr>
              <a:buSzPts val="3200"/>
              <a:buFont typeface="Lato"/>
              <a:buNone/>
              <a:defRPr>
                <a:solidFill>
                  <a:schemeClr val="lt1"/>
                </a:solidFill>
                <a:latin typeface="Lato"/>
                <a:ea typeface="Lato"/>
                <a:cs typeface="Lato"/>
                <a:sym typeface="Lato"/>
              </a:defRPr>
            </a:lvl3pPr>
            <a:lvl4pPr lvl="3" algn="ctr">
              <a:spcBef>
                <a:spcPts val="0"/>
              </a:spcBef>
              <a:buClr>
                <a:schemeClr val="lt1"/>
              </a:buClr>
              <a:buSzPts val="3200"/>
              <a:buFont typeface="Lato"/>
              <a:buNone/>
              <a:defRPr>
                <a:solidFill>
                  <a:schemeClr val="lt1"/>
                </a:solidFill>
                <a:latin typeface="Lato"/>
                <a:ea typeface="Lato"/>
                <a:cs typeface="Lato"/>
                <a:sym typeface="Lato"/>
              </a:defRPr>
            </a:lvl4pPr>
            <a:lvl5pPr lvl="4" algn="ctr">
              <a:spcBef>
                <a:spcPts val="0"/>
              </a:spcBef>
              <a:buClr>
                <a:schemeClr val="lt1"/>
              </a:buClr>
              <a:buSzPts val="3200"/>
              <a:buFont typeface="Lato"/>
              <a:buNone/>
              <a:defRPr>
                <a:solidFill>
                  <a:schemeClr val="lt1"/>
                </a:solidFill>
                <a:latin typeface="Lato"/>
                <a:ea typeface="Lato"/>
                <a:cs typeface="Lato"/>
                <a:sym typeface="Lato"/>
              </a:defRPr>
            </a:lvl5pPr>
            <a:lvl6pPr lvl="5" algn="ctr">
              <a:spcBef>
                <a:spcPts val="0"/>
              </a:spcBef>
              <a:buClr>
                <a:schemeClr val="lt1"/>
              </a:buClr>
              <a:buSzPts val="3200"/>
              <a:buFont typeface="Lato"/>
              <a:buNone/>
              <a:defRPr>
                <a:solidFill>
                  <a:schemeClr val="lt1"/>
                </a:solidFill>
                <a:latin typeface="Lato"/>
                <a:ea typeface="Lato"/>
                <a:cs typeface="Lato"/>
                <a:sym typeface="Lato"/>
              </a:defRPr>
            </a:lvl6pPr>
            <a:lvl7pPr lvl="6" algn="ctr">
              <a:spcBef>
                <a:spcPts val="0"/>
              </a:spcBef>
              <a:buClr>
                <a:schemeClr val="lt1"/>
              </a:buClr>
              <a:buSzPts val="3200"/>
              <a:buFont typeface="Lato"/>
              <a:buNone/>
              <a:defRPr>
                <a:solidFill>
                  <a:schemeClr val="lt1"/>
                </a:solidFill>
                <a:latin typeface="Lato"/>
                <a:ea typeface="Lato"/>
                <a:cs typeface="Lato"/>
                <a:sym typeface="Lato"/>
              </a:defRPr>
            </a:lvl7pPr>
            <a:lvl8pPr lvl="7" algn="ctr">
              <a:spcBef>
                <a:spcPts val="0"/>
              </a:spcBef>
              <a:buClr>
                <a:schemeClr val="lt1"/>
              </a:buClr>
              <a:buSzPts val="3200"/>
              <a:buFont typeface="Lato"/>
              <a:buNone/>
              <a:defRPr>
                <a:solidFill>
                  <a:schemeClr val="lt1"/>
                </a:solidFill>
                <a:latin typeface="Lato"/>
                <a:ea typeface="Lato"/>
                <a:cs typeface="Lato"/>
                <a:sym typeface="Lato"/>
              </a:defRPr>
            </a:lvl8pPr>
            <a:lvl9pPr lvl="8" algn="ctr">
              <a:spcBef>
                <a:spcPts val="0"/>
              </a:spcBef>
              <a:buClr>
                <a:schemeClr val="lt1"/>
              </a:buClr>
              <a:buSzPts val="3200"/>
              <a:buFont typeface="Lato"/>
              <a:buNone/>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ts val="10000"/>
              <a:buFont typeface="Lato"/>
              <a:buNone/>
              <a:defRPr sz="10000">
                <a:latin typeface="Lato"/>
                <a:ea typeface="Lato"/>
                <a:cs typeface="Lato"/>
                <a:sym typeface="Lato"/>
              </a:defRPr>
            </a:lvl1pPr>
            <a:lvl2pPr lvl="1" algn="ctr">
              <a:spcBef>
                <a:spcPts val="0"/>
              </a:spcBef>
              <a:buSzPts val="10000"/>
              <a:buFont typeface="Lato"/>
              <a:buNone/>
              <a:defRPr sz="10000">
                <a:latin typeface="Lato"/>
                <a:ea typeface="Lato"/>
                <a:cs typeface="Lato"/>
                <a:sym typeface="Lato"/>
              </a:defRPr>
            </a:lvl2pPr>
            <a:lvl3pPr lvl="2" algn="ctr">
              <a:spcBef>
                <a:spcPts val="0"/>
              </a:spcBef>
              <a:buSzPts val="10000"/>
              <a:buFont typeface="Lato"/>
              <a:buNone/>
              <a:defRPr sz="10000">
                <a:latin typeface="Lato"/>
                <a:ea typeface="Lato"/>
                <a:cs typeface="Lato"/>
                <a:sym typeface="Lato"/>
              </a:defRPr>
            </a:lvl3pPr>
            <a:lvl4pPr lvl="3" algn="ctr">
              <a:spcBef>
                <a:spcPts val="0"/>
              </a:spcBef>
              <a:buSzPts val="10000"/>
              <a:buFont typeface="Lato"/>
              <a:buNone/>
              <a:defRPr sz="10000">
                <a:latin typeface="Lato"/>
                <a:ea typeface="Lato"/>
                <a:cs typeface="Lato"/>
                <a:sym typeface="Lato"/>
              </a:defRPr>
            </a:lvl4pPr>
            <a:lvl5pPr lvl="4" algn="ctr">
              <a:spcBef>
                <a:spcPts val="0"/>
              </a:spcBef>
              <a:buSzPts val="10000"/>
              <a:buFont typeface="Lato"/>
              <a:buNone/>
              <a:defRPr sz="10000">
                <a:latin typeface="Lato"/>
                <a:ea typeface="Lato"/>
                <a:cs typeface="Lato"/>
                <a:sym typeface="Lato"/>
              </a:defRPr>
            </a:lvl5pPr>
            <a:lvl6pPr lvl="5" algn="ctr">
              <a:spcBef>
                <a:spcPts val="0"/>
              </a:spcBef>
              <a:buSzPts val="10000"/>
              <a:buFont typeface="Lato"/>
              <a:buNone/>
              <a:defRPr sz="10000">
                <a:latin typeface="Lato"/>
                <a:ea typeface="Lato"/>
                <a:cs typeface="Lato"/>
                <a:sym typeface="Lato"/>
              </a:defRPr>
            </a:lvl6pPr>
            <a:lvl7pPr lvl="6" algn="ctr">
              <a:spcBef>
                <a:spcPts val="0"/>
              </a:spcBef>
              <a:buSzPts val="10000"/>
              <a:buFont typeface="Lato"/>
              <a:buNone/>
              <a:defRPr sz="10000">
                <a:latin typeface="Lato"/>
                <a:ea typeface="Lato"/>
                <a:cs typeface="Lato"/>
                <a:sym typeface="Lato"/>
              </a:defRPr>
            </a:lvl7pPr>
            <a:lvl8pPr lvl="7" algn="ctr">
              <a:spcBef>
                <a:spcPts val="0"/>
              </a:spcBef>
              <a:buSzPts val="10000"/>
              <a:buFont typeface="Lato"/>
              <a:buNone/>
              <a:defRPr sz="10000">
                <a:latin typeface="Lato"/>
                <a:ea typeface="Lato"/>
                <a:cs typeface="Lato"/>
                <a:sym typeface="Lato"/>
              </a:defRPr>
            </a:lvl8pPr>
            <a:lvl9pPr lvl="8" algn="ctr">
              <a:spcBef>
                <a:spcPts val="0"/>
              </a:spcBef>
              <a:buSzPts val="10000"/>
              <a:buFont typeface="Lato"/>
              <a:buNone/>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ts val="4800"/>
              <a:buFont typeface="Lato"/>
              <a:buNone/>
              <a:defRPr b="0" sz="4800">
                <a:solidFill>
                  <a:schemeClr val="lt1"/>
                </a:solidFill>
                <a:latin typeface="Lato"/>
                <a:ea typeface="Lato"/>
                <a:cs typeface="Lato"/>
                <a:sym typeface="Lato"/>
              </a:defRPr>
            </a:lvl1pPr>
            <a:lvl2pPr lvl="1" algn="ctr">
              <a:spcBef>
                <a:spcPts val="0"/>
              </a:spcBef>
              <a:buClr>
                <a:schemeClr val="lt1"/>
              </a:buClr>
              <a:buSzPts val="4800"/>
              <a:buFont typeface="Lato"/>
              <a:buNone/>
              <a:defRPr b="0" sz="4800">
                <a:solidFill>
                  <a:schemeClr val="lt1"/>
                </a:solidFill>
                <a:latin typeface="Lato"/>
                <a:ea typeface="Lato"/>
                <a:cs typeface="Lato"/>
                <a:sym typeface="Lato"/>
              </a:defRPr>
            </a:lvl2pPr>
            <a:lvl3pPr lvl="2" algn="ctr">
              <a:spcBef>
                <a:spcPts val="0"/>
              </a:spcBef>
              <a:buClr>
                <a:schemeClr val="lt1"/>
              </a:buClr>
              <a:buSzPts val="4800"/>
              <a:buFont typeface="Lato"/>
              <a:buNone/>
              <a:defRPr b="0" sz="4800">
                <a:solidFill>
                  <a:schemeClr val="lt1"/>
                </a:solidFill>
                <a:latin typeface="Lato"/>
                <a:ea typeface="Lato"/>
                <a:cs typeface="Lato"/>
                <a:sym typeface="Lato"/>
              </a:defRPr>
            </a:lvl3pPr>
            <a:lvl4pPr lvl="3" algn="ctr">
              <a:spcBef>
                <a:spcPts val="0"/>
              </a:spcBef>
              <a:buClr>
                <a:schemeClr val="lt1"/>
              </a:buClr>
              <a:buSzPts val="4800"/>
              <a:buFont typeface="Lato"/>
              <a:buNone/>
              <a:defRPr b="0" sz="4800">
                <a:solidFill>
                  <a:schemeClr val="lt1"/>
                </a:solidFill>
                <a:latin typeface="Lato"/>
                <a:ea typeface="Lato"/>
                <a:cs typeface="Lato"/>
                <a:sym typeface="Lato"/>
              </a:defRPr>
            </a:lvl4pPr>
            <a:lvl5pPr lvl="4" algn="ctr">
              <a:spcBef>
                <a:spcPts val="0"/>
              </a:spcBef>
              <a:buClr>
                <a:schemeClr val="lt1"/>
              </a:buClr>
              <a:buSzPts val="4800"/>
              <a:buFont typeface="Lato"/>
              <a:buNone/>
              <a:defRPr b="0" sz="4800">
                <a:solidFill>
                  <a:schemeClr val="lt1"/>
                </a:solidFill>
                <a:latin typeface="Lato"/>
                <a:ea typeface="Lato"/>
                <a:cs typeface="Lato"/>
                <a:sym typeface="Lato"/>
              </a:defRPr>
            </a:lvl5pPr>
            <a:lvl6pPr lvl="5" algn="ctr">
              <a:spcBef>
                <a:spcPts val="0"/>
              </a:spcBef>
              <a:buClr>
                <a:schemeClr val="lt1"/>
              </a:buClr>
              <a:buSzPts val="4800"/>
              <a:buFont typeface="Lato"/>
              <a:buNone/>
              <a:defRPr b="0" sz="4800">
                <a:solidFill>
                  <a:schemeClr val="lt1"/>
                </a:solidFill>
                <a:latin typeface="Lato"/>
                <a:ea typeface="Lato"/>
                <a:cs typeface="Lato"/>
                <a:sym typeface="Lato"/>
              </a:defRPr>
            </a:lvl6pPr>
            <a:lvl7pPr lvl="6" algn="ctr">
              <a:spcBef>
                <a:spcPts val="0"/>
              </a:spcBef>
              <a:buClr>
                <a:schemeClr val="lt1"/>
              </a:buClr>
              <a:buSzPts val="4800"/>
              <a:buFont typeface="Lato"/>
              <a:buNone/>
              <a:defRPr b="0" sz="4800">
                <a:solidFill>
                  <a:schemeClr val="lt1"/>
                </a:solidFill>
                <a:latin typeface="Lato"/>
                <a:ea typeface="Lato"/>
                <a:cs typeface="Lato"/>
                <a:sym typeface="Lato"/>
              </a:defRPr>
            </a:lvl7pPr>
            <a:lvl8pPr lvl="7" algn="ctr">
              <a:spcBef>
                <a:spcPts val="0"/>
              </a:spcBef>
              <a:buClr>
                <a:schemeClr val="lt1"/>
              </a:buClr>
              <a:buSzPts val="4800"/>
              <a:buFont typeface="Lato"/>
              <a:buNone/>
              <a:defRPr b="0" sz="4800">
                <a:solidFill>
                  <a:schemeClr val="lt1"/>
                </a:solidFill>
                <a:latin typeface="Lato"/>
                <a:ea typeface="Lato"/>
                <a:cs typeface="Lato"/>
                <a:sym typeface="Lato"/>
              </a:defRPr>
            </a:lvl8pPr>
            <a:lvl9pPr lvl="8" algn="ctr">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ts val="4800"/>
              <a:buFont typeface="Lato"/>
              <a:buNone/>
              <a:defRPr b="0" sz="4800">
                <a:solidFill>
                  <a:schemeClr val="lt1"/>
                </a:solidFill>
                <a:latin typeface="Lato"/>
                <a:ea typeface="Lato"/>
                <a:cs typeface="Lato"/>
                <a:sym typeface="Lato"/>
              </a:defRPr>
            </a:lvl1pPr>
            <a:lvl2pPr lvl="1">
              <a:spcBef>
                <a:spcPts val="0"/>
              </a:spcBef>
              <a:buClr>
                <a:schemeClr val="lt1"/>
              </a:buClr>
              <a:buSzPts val="4800"/>
              <a:buFont typeface="Lato"/>
              <a:buNone/>
              <a:defRPr b="0" sz="4800">
                <a:solidFill>
                  <a:schemeClr val="lt1"/>
                </a:solidFill>
                <a:latin typeface="Lato"/>
                <a:ea typeface="Lato"/>
                <a:cs typeface="Lato"/>
                <a:sym typeface="Lato"/>
              </a:defRPr>
            </a:lvl2pPr>
            <a:lvl3pPr lvl="2">
              <a:spcBef>
                <a:spcPts val="0"/>
              </a:spcBef>
              <a:buClr>
                <a:schemeClr val="lt1"/>
              </a:buClr>
              <a:buSzPts val="4800"/>
              <a:buFont typeface="Lato"/>
              <a:buNone/>
              <a:defRPr b="0" sz="4800">
                <a:solidFill>
                  <a:schemeClr val="lt1"/>
                </a:solidFill>
                <a:latin typeface="Lato"/>
                <a:ea typeface="Lato"/>
                <a:cs typeface="Lato"/>
                <a:sym typeface="Lato"/>
              </a:defRPr>
            </a:lvl3pPr>
            <a:lvl4pPr lvl="3">
              <a:spcBef>
                <a:spcPts val="0"/>
              </a:spcBef>
              <a:buClr>
                <a:schemeClr val="lt1"/>
              </a:buClr>
              <a:buSzPts val="4800"/>
              <a:buFont typeface="Lato"/>
              <a:buNone/>
              <a:defRPr b="0" sz="4800">
                <a:solidFill>
                  <a:schemeClr val="lt1"/>
                </a:solidFill>
                <a:latin typeface="Lato"/>
                <a:ea typeface="Lato"/>
                <a:cs typeface="Lato"/>
                <a:sym typeface="Lato"/>
              </a:defRPr>
            </a:lvl4pPr>
            <a:lvl5pPr lvl="4">
              <a:spcBef>
                <a:spcPts val="0"/>
              </a:spcBef>
              <a:buClr>
                <a:schemeClr val="lt1"/>
              </a:buClr>
              <a:buSzPts val="4800"/>
              <a:buFont typeface="Lato"/>
              <a:buNone/>
              <a:defRPr b="0" sz="4800">
                <a:solidFill>
                  <a:schemeClr val="lt1"/>
                </a:solidFill>
                <a:latin typeface="Lato"/>
                <a:ea typeface="Lato"/>
                <a:cs typeface="Lato"/>
                <a:sym typeface="Lato"/>
              </a:defRPr>
            </a:lvl5pPr>
            <a:lvl6pPr lvl="5">
              <a:spcBef>
                <a:spcPts val="0"/>
              </a:spcBef>
              <a:buClr>
                <a:schemeClr val="lt1"/>
              </a:buClr>
              <a:buSzPts val="4800"/>
              <a:buFont typeface="Lato"/>
              <a:buNone/>
              <a:defRPr b="0" sz="4800">
                <a:solidFill>
                  <a:schemeClr val="lt1"/>
                </a:solidFill>
                <a:latin typeface="Lato"/>
                <a:ea typeface="Lato"/>
                <a:cs typeface="Lato"/>
                <a:sym typeface="Lato"/>
              </a:defRPr>
            </a:lvl6pPr>
            <a:lvl7pPr lvl="6">
              <a:spcBef>
                <a:spcPts val="0"/>
              </a:spcBef>
              <a:buClr>
                <a:schemeClr val="lt1"/>
              </a:buClr>
              <a:buSzPts val="4800"/>
              <a:buFont typeface="Lato"/>
              <a:buNone/>
              <a:defRPr b="0" sz="4800">
                <a:solidFill>
                  <a:schemeClr val="lt1"/>
                </a:solidFill>
                <a:latin typeface="Lato"/>
                <a:ea typeface="Lato"/>
                <a:cs typeface="Lato"/>
                <a:sym typeface="Lato"/>
              </a:defRPr>
            </a:lvl7pPr>
            <a:lvl8pPr lvl="7">
              <a:spcBef>
                <a:spcPts val="0"/>
              </a:spcBef>
              <a:buClr>
                <a:schemeClr val="lt1"/>
              </a:buClr>
              <a:buSzPts val="4800"/>
              <a:buFont typeface="Lato"/>
              <a:buNone/>
              <a:defRPr b="0" sz="4800">
                <a:solidFill>
                  <a:schemeClr val="lt1"/>
                </a:solidFill>
                <a:latin typeface="Lato"/>
                <a:ea typeface="Lato"/>
                <a:cs typeface="Lato"/>
                <a:sym typeface="Lato"/>
              </a:defRPr>
            </a:lvl8pPr>
            <a:lvl9pPr lvl="8">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3096300" y="844825"/>
            <a:ext cx="2951400" cy="1584300"/>
          </a:xfrm>
          <a:prstGeom prst="rect">
            <a:avLst/>
          </a:prstGeom>
        </p:spPr>
        <p:txBody>
          <a:bodyPr anchorCtr="0" anchor="ctr" bIns="91425" lIns="91425" rIns="91425" wrap="square" tIns="91425">
            <a:noAutofit/>
          </a:bodyPr>
          <a:lstStyle/>
          <a:p>
            <a:pPr indent="0" lvl="0" marL="0" rtl="0">
              <a:spcBef>
                <a:spcPts val="0"/>
              </a:spcBef>
              <a:buNone/>
            </a:pPr>
            <a:r>
              <a:rPr lang="en"/>
              <a:t>Mining Financial Data</a:t>
            </a:r>
          </a:p>
        </p:txBody>
      </p:sp>
      <p:sp>
        <p:nvSpPr>
          <p:cNvPr id="60" name="Shape 60"/>
          <p:cNvSpPr txBox="1"/>
          <p:nvPr>
            <p:ph idx="1" type="subTitle"/>
          </p:nvPr>
        </p:nvSpPr>
        <p:spPr>
          <a:xfrm>
            <a:off x="3046350" y="2539700"/>
            <a:ext cx="3051300" cy="1372200"/>
          </a:xfrm>
          <a:prstGeom prst="rect">
            <a:avLst/>
          </a:prstGeom>
        </p:spPr>
        <p:txBody>
          <a:bodyPr anchorCtr="0" anchor="b" bIns="91425" lIns="91425" rIns="91425" wrap="square" tIns="91425">
            <a:noAutofit/>
          </a:bodyPr>
          <a:lstStyle/>
          <a:p>
            <a:pPr indent="0" lvl="0" marL="0" rtl="0" algn="l">
              <a:spcBef>
                <a:spcPts val="0"/>
              </a:spcBef>
              <a:buNone/>
            </a:pPr>
            <a:r>
              <a:rPr lang="en" sz="1200">
                <a:latin typeface="Lato"/>
                <a:ea typeface="Lato"/>
                <a:cs typeface="Lato"/>
                <a:sym typeface="Lato"/>
              </a:rPr>
              <a:t>By:</a:t>
            </a:r>
          </a:p>
          <a:p>
            <a:pPr indent="0" lvl="0" marL="0">
              <a:spcBef>
                <a:spcPts val="0"/>
              </a:spcBef>
              <a:buNone/>
            </a:pPr>
            <a:r>
              <a:rPr lang="en">
                <a:latin typeface="Lato"/>
                <a:ea typeface="Lato"/>
                <a:cs typeface="Lato"/>
                <a:sym typeface="Lato"/>
              </a:rPr>
              <a:t>SJ Analytics</a:t>
            </a:r>
          </a:p>
          <a:p>
            <a:pPr indent="0" lvl="0" marL="0" rtl="0">
              <a:spcBef>
                <a:spcPts val="0"/>
              </a:spcBef>
              <a:buNone/>
            </a:pPr>
            <a:r>
              <a:t/>
            </a:r>
            <a:endParaRPr>
              <a:latin typeface="Lato"/>
              <a:ea typeface="Lato"/>
              <a:cs typeface="Lato"/>
              <a:sym typeface="Lato"/>
            </a:endParaRPr>
          </a:p>
          <a:p>
            <a:pPr indent="0" lvl="0" marL="0" rtl="0" algn="l">
              <a:spcBef>
                <a:spcPts val="0"/>
              </a:spcBef>
              <a:buNone/>
            </a:pPr>
            <a:r>
              <a:rPr lang="en">
                <a:latin typeface="Lato"/>
                <a:ea typeface="Lato"/>
                <a:cs typeface="Lato"/>
                <a:sym typeface="Lato"/>
              </a:rPr>
              <a:t>Jorge Polanco</a:t>
            </a:r>
          </a:p>
          <a:p>
            <a:pPr indent="0" lvl="0" marL="0" algn="l">
              <a:spcBef>
                <a:spcPts val="0"/>
              </a:spcBef>
              <a:buNone/>
            </a:pPr>
            <a:r>
              <a:rPr lang="en">
                <a:latin typeface="Lato"/>
                <a:ea typeface="Lato"/>
                <a:cs typeface="Lato"/>
                <a:sym typeface="Lato"/>
              </a:rPr>
              <a:t>Samuel dela Cruz</a:t>
            </a:r>
          </a:p>
        </p:txBody>
      </p:sp>
      <p:pic>
        <p:nvPicPr>
          <p:cNvPr id="61" name="Shape 61"/>
          <p:cNvPicPr preferRelativeResize="0"/>
          <p:nvPr/>
        </p:nvPicPr>
        <p:blipFill>
          <a:blip r:embed="rId3">
            <a:alphaModFix/>
          </a:blip>
          <a:stretch>
            <a:fillRect/>
          </a:stretch>
        </p:blipFill>
        <p:spPr>
          <a:xfrm>
            <a:off x="3096249" y="4480699"/>
            <a:ext cx="2807150" cy="46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Cutting Out Noise</a:t>
            </a:r>
          </a:p>
        </p:txBody>
      </p:sp>
      <p:sp>
        <p:nvSpPr>
          <p:cNvPr id="124" name="Shape 124"/>
          <p:cNvSpPr txBox="1"/>
          <p:nvPr>
            <p:ph idx="1" type="body"/>
          </p:nvPr>
        </p:nvSpPr>
        <p:spPr>
          <a:xfrm>
            <a:off x="180950" y="1123400"/>
            <a:ext cx="8520600" cy="3345300"/>
          </a:xfrm>
          <a:prstGeom prst="rect">
            <a:avLst/>
          </a:prstGeom>
        </p:spPr>
        <p:txBody>
          <a:bodyPr anchorCtr="0" anchor="t" bIns="91425" lIns="91425" rIns="91425" wrap="square" tIns="91425">
            <a:noAutofit/>
          </a:bodyPr>
          <a:lstStyle/>
          <a:p>
            <a:pPr indent="0" lvl="0" marL="0">
              <a:spcBef>
                <a:spcPts val="0"/>
              </a:spcBef>
              <a:spcAft>
                <a:spcPts val="0"/>
              </a:spcAft>
              <a:buNone/>
            </a:pPr>
            <a:r>
              <a:rPr lang="en" sz="1400"/>
              <a:t>Call:</a:t>
            </a:r>
          </a:p>
          <a:p>
            <a:pPr indent="0" lvl="0" marL="0">
              <a:spcBef>
                <a:spcPts val="0"/>
              </a:spcBef>
              <a:spcAft>
                <a:spcPts val="0"/>
              </a:spcAft>
              <a:buNone/>
            </a:pPr>
            <a:r>
              <a:rPr lang="en" sz="1400"/>
              <a:t>lm(formula = InterestRate ~ LoanAmount + AnnuaLincome + DTI + YearsWorking + HomeOwnership + Verification + Purpose + State +Term, data = training)</a:t>
            </a:r>
          </a:p>
          <a:p>
            <a:pPr indent="0" lvl="0" marL="0">
              <a:spcBef>
                <a:spcPts val="0"/>
              </a:spcBef>
              <a:spcAft>
                <a:spcPts val="0"/>
              </a:spcAft>
              <a:buNone/>
            </a:pPr>
            <a:r>
              <a:rPr lang="en" sz="1400"/>
              <a:t>Residual standard error: 0.03658 on 5523 degrees of freedom</a:t>
            </a:r>
          </a:p>
          <a:p>
            <a:pPr indent="0" lvl="0" marL="0">
              <a:spcBef>
                <a:spcPts val="0"/>
              </a:spcBef>
              <a:spcAft>
                <a:spcPts val="0"/>
              </a:spcAft>
              <a:buNone/>
            </a:pPr>
            <a:r>
              <a:rPr lang="en" sz="1400"/>
              <a:t>Multiple R-squared:  0.3292,    Adjusted R-squared:  0.3201 </a:t>
            </a:r>
          </a:p>
          <a:p>
            <a:pPr indent="0" lvl="0" marL="0">
              <a:spcBef>
                <a:spcPts val="0"/>
              </a:spcBef>
              <a:spcAft>
                <a:spcPts val="0"/>
              </a:spcAft>
              <a:buNone/>
            </a:pPr>
            <a:r>
              <a:rPr lang="en" sz="1400"/>
              <a:t>F-statistic: 36.14 on 75 and 5523 DF,  p-value: &lt; 2.2e-16</a:t>
            </a:r>
          </a:p>
          <a:p>
            <a:pPr indent="0" lvl="0" marL="0" rtl="0">
              <a:spcBef>
                <a:spcPts val="0"/>
              </a:spcBef>
              <a:buNone/>
            </a:pPr>
            <a:r>
              <a:t/>
            </a:r>
            <a:endParaRPr/>
          </a:p>
        </p:txBody>
      </p:sp>
      <p:pic>
        <p:nvPicPr>
          <p:cNvPr id="125" name="Shape 125"/>
          <p:cNvPicPr preferRelativeResize="0"/>
          <p:nvPr/>
        </p:nvPicPr>
        <p:blipFill>
          <a:blip r:embed="rId3">
            <a:alphaModFix/>
          </a:blip>
          <a:stretch>
            <a:fillRect/>
          </a:stretch>
        </p:blipFill>
        <p:spPr>
          <a:xfrm>
            <a:off x="2075637" y="2715400"/>
            <a:ext cx="4731226" cy="222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Cutting Out Wealthy Borrowers</a:t>
            </a:r>
          </a:p>
        </p:txBody>
      </p:sp>
      <p:sp>
        <p:nvSpPr>
          <p:cNvPr id="131" name="Shape 13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132" name="Shape 132"/>
          <p:cNvPicPr preferRelativeResize="0"/>
          <p:nvPr/>
        </p:nvPicPr>
        <p:blipFill>
          <a:blip r:embed="rId3">
            <a:alphaModFix/>
          </a:blip>
          <a:stretch>
            <a:fillRect/>
          </a:stretch>
        </p:blipFill>
        <p:spPr>
          <a:xfrm>
            <a:off x="198575" y="1094350"/>
            <a:ext cx="8746851" cy="3781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Final Model</a:t>
            </a:r>
          </a:p>
        </p:txBody>
      </p:sp>
      <p:pic>
        <p:nvPicPr>
          <p:cNvPr id="138" name="Shape 138"/>
          <p:cNvPicPr preferRelativeResize="0"/>
          <p:nvPr/>
        </p:nvPicPr>
        <p:blipFill>
          <a:blip r:embed="rId3">
            <a:alphaModFix/>
          </a:blip>
          <a:stretch>
            <a:fillRect/>
          </a:stretch>
        </p:blipFill>
        <p:spPr>
          <a:xfrm>
            <a:off x="4870675" y="232500"/>
            <a:ext cx="4077200" cy="4578500"/>
          </a:xfrm>
          <a:prstGeom prst="rect">
            <a:avLst/>
          </a:prstGeom>
          <a:noFill/>
          <a:ln>
            <a:noFill/>
          </a:ln>
        </p:spPr>
      </p:pic>
      <p:pic>
        <p:nvPicPr>
          <p:cNvPr id="139" name="Shape 139"/>
          <p:cNvPicPr preferRelativeResize="0"/>
          <p:nvPr/>
        </p:nvPicPr>
        <p:blipFill>
          <a:blip r:embed="rId4">
            <a:alphaModFix/>
          </a:blip>
          <a:stretch>
            <a:fillRect/>
          </a:stretch>
        </p:blipFill>
        <p:spPr>
          <a:xfrm>
            <a:off x="311700" y="1245600"/>
            <a:ext cx="4253850" cy="340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Final Model</a:t>
            </a:r>
          </a:p>
        </p:txBody>
      </p:sp>
      <p:sp>
        <p:nvSpPr>
          <p:cNvPr id="145" name="Shape 145"/>
          <p:cNvSpPr txBox="1"/>
          <p:nvPr>
            <p:ph idx="1" type="body"/>
          </p:nvPr>
        </p:nvSpPr>
        <p:spPr>
          <a:xfrm>
            <a:off x="377825" y="1177650"/>
            <a:ext cx="2426400" cy="34362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sz="1400"/>
              <a:t> </a:t>
            </a:r>
          </a:p>
        </p:txBody>
      </p:sp>
      <p:pic>
        <p:nvPicPr>
          <p:cNvPr id="146" name="Shape 146"/>
          <p:cNvPicPr preferRelativeResize="0"/>
          <p:nvPr/>
        </p:nvPicPr>
        <p:blipFill rotWithShape="1">
          <a:blip r:embed="rId3">
            <a:alphaModFix/>
          </a:blip>
          <a:srcRect b="10296" l="0" r="52038" t="11700"/>
          <a:stretch/>
        </p:blipFill>
        <p:spPr>
          <a:xfrm>
            <a:off x="3481025" y="282675"/>
            <a:ext cx="5515949" cy="4578125"/>
          </a:xfrm>
          <a:prstGeom prst="rect">
            <a:avLst/>
          </a:prstGeom>
          <a:noFill/>
          <a:ln>
            <a:noFill/>
          </a:ln>
        </p:spPr>
      </p:pic>
      <p:pic>
        <p:nvPicPr>
          <p:cNvPr id="147" name="Shape 147"/>
          <p:cNvPicPr preferRelativeResize="0"/>
          <p:nvPr/>
        </p:nvPicPr>
        <p:blipFill>
          <a:blip r:embed="rId4">
            <a:alphaModFix/>
          </a:blip>
          <a:stretch>
            <a:fillRect/>
          </a:stretch>
        </p:blipFill>
        <p:spPr>
          <a:xfrm>
            <a:off x="254675" y="1112525"/>
            <a:ext cx="2672700" cy="1010975"/>
          </a:xfrm>
          <a:prstGeom prst="rect">
            <a:avLst/>
          </a:prstGeom>
          <a:noFill/>
          <a:ln>
            <a:noFill/>
          </a:ln>
        </p:spPr>
      </p:pic>
      <p:pic>
        <p:nvPicPr>
          <p:cNvPr id="148" name="Shape 148"/>
          <p:cNvPicPr preferRelativeResize="0"/>
          <p:nvPr/>
        </p:nvPicPr>
        <p:blipFill rotWithShape="1">
          <a:blip r:embed="rId5">
            <a:alphaModFix/>
          </a:blip>
          <a:srcRect b="10024" l="554" r="63871" t="42734"/>
          <a:stretch/>
        </p:blipFill>
        <p:spPr>
          <a:xfrm>
            <a:off x="254663" y="2389200"/>
            <a:ext cx="2946874" cy="2322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Clustering</a:t>
            </a:r>
          </a:p>
        </p:txBody>
      </p:sp>
      <p:pic>
        <p:nvPicPr>
          <p:cNvPr id="154" name="Shape 154"/>
          <p:cNvPicPr preferRelativeResize="0"/>
          <p:nvPr/>
        </p:nvPicPr>
        <p:blipFill>
          <a:blip r:embed="rId3">
            <a:alphaModFix/>
          </a:blip>
          <a:stretch>
            <a:fillRect/>
          </a:stretch>
        </p:blipFill>
        <p:spPr>
          <a:xfrm>
            <a:off x="174400" y="1190950"/>
            <a:ext cx="4286250" cy="3610975"/>
          </a:xfrm>
          <a:prstGeom prst="rect">
            <a:avLst/>
          </a:prstGeom>
          <a:noFill/>
          <a:ln>
            <a:noFill/>
          </a:ln>
        </p:spPr>
      </p:pic>
      <p:pic>
        <p:nvPicPr>
          <p:cNvPr id="155" name="Shape 155"/>
          <p:cNvPicPr preferRelativeResize="0"/>
          <p:nvPr/>
        </p:nvPicPr>
        <p:blipFill>
          <a:blip r:embed="rId4">
            <a:alphaModFix/>
          </a:blip>
          <a:stretch>
            <a:fillRect/>
          </a:stretch>
        </p:blipFill>
        <p:spPr>
          <a:xfrm>
            <a:off x="4605925" y="1190950"/>
            <a:ext cx="4387974" cy="361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rtl="0">
              <a:spcBef>
                <a:spcPts val="0"/>
              </a:spcBef>
              <a:buNone/>
            </a:pPr>
            <a:r>
              <a:rPr lang="en"/>
              <a:t>Loan Status Based on Grade</a:t>
            </a:r>
          </a:p>
        </p:txBody>
      </p:sp>
      <p:pic>
        <p:nvPicPr>
          <p:cNvPr id="161" name="Shape 161"/>
          <p:cNvPicPr preferRelativeResize="0"/>
          <p:nvPr/>
        </p:nvPicPr>
        <p:blipFill>
          <a:blip r:embed="rId3">
            <a:alphaModFix/>
          </a:blip>
          <a:stretch>
            <a:fillRect/>
          </a:stretch>
        </p:blipFill>
        <p:spPr>
          <a:xfrm>
            <a:off x="3662200" y="2700500"/>
            <a:ext cx="5301574" cy="2220200"/>
          </a:xfrm>
          <a:prstGeom prst="rect">
            <a:avLst/>
          </a:prstGeom>
          <a:noFill/>
          <a:ln>
            <a:noFill/>
          </a:ln>
        </p:spPr>
      </p:pic>
      <p:pic>
        <p:nvPicPr>
          <p:cNvPr id="162" name="Shape 162"/>
          <p:cNvPicPr preferRelativeResize="0"/>
          <p:nvPr/>
        </p:nvPicPr>
        <p:blipFill>
          <a:blip r:embed="rId4">
            <a:alphaModFix/>
          </a:blip>
          <a:stretch>
            <a:fillRect/>
          </a:stretch>
        </p:blipFill>
        <p:spPr>
          <a:xfrm>
            <a:off x="119200" y="1017438"/>
            <a:ext cx="5943600" cy="159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Classification of Rare Events</a:t>
            </a:r>
          </a:p>
        </p:txBody>
      </p:sp>
      <p:sp>
        <p:nvSpPr>
          <p:cNvPr id="168" name="Shape 16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sz="2400"/>
              <a:t>What is a rare event?</a:t>
            </a:r>
          </a:p>
          <a:p>
            <a:pPr indent="0" lvl="0" marL="0" rtl="0" algn="l">
              <a:lnSpc>
                <a:spcPct val="100000"/>
              </a:lnSpc>
              <a:spcBef>
                <a:spcPts val="0"/>
              </a:spcBef>
              <a:spcAft>
                <a:spcPts val="0"/>
              </a:spcAft>
              <a:buNone/>
            </a:pPr>
            <a:r>
              <a:rPr lang="en">
                <a:solidFill>
                  <a:schemeClr val="dk1"/>
                </a:solidFill>
              </a:rPr>
              <a:t>84.2%</a:t>
            </a:r>
            <a:r>
              <a:rPr lang="en"/>
              <a:t> of the data classified as </a:t>
            </a:r>
            <a:r>
              <a:rPr lang="en">
                <a:solidFill>
                  <a:schemeClr val="dk1"/>
                </a:solidFill>
              </a:rPr>
              <a:t>PAID OFF</a:t>
            </a:r>
            <a:r>
              <a:rPr lang="en"/>
              <a:t> and </a:t>
            </a:r>
            <a:r>
              <a:rPr lang="en">
                <a:solidFill>
                  <a:schemeClr val="dk1"/>
                </a:solidFill>
              </a:rPr>
              <a:t>15.8%</a:t>
            </a:r>
            <a:r>
              <a:rPr lang="en"/>
              <a:t> classified as </a:t>
            </a:r>
            <a:r>
              <a:rPr lang="en">
                <a:solidFill>
                  <a:schemeClr val="dk1"/>
                </a:solidFill>
              </a:rPr>
              <a:t>CHARGED OFF</a:t>
            </a:r>
          </a:p>
          <a:p>
            <a:pPr indent="0" lvl="0" marL="0" rtl="0" algn="l">
              <a:lnSpc>
                <a:spcPct val="100000"/>
              </a:lnSpc>
              <a:spcBef>
                <a:spcPts val="0"/>
              </a:spcBef>
              <a:spcAft>
                <a:spcPts val="0"/>
              </a:spcAft>
              <a:buNone/>
            </a:pPr>
            <a:r>
              <a:t/>
            </a:r>
            <a:endParaRPr>
              <a:solidFill>
                <a:schemeClr val="dk1"/>
              </a:solidFill>
            </a:endParaRPr>
          </a:p>
          <a:p>
            <a:pPr indent="0" lvl="0" marL="0" rtl="0">
              <a:spcBef>
                <a:spcPts val="0"/>
              </a:spcBef>
              <a:buNone/>
            </a:pPr>
            <a:r>
              <a:rPr lang="en" sz="2400"/>
              <a:t>Approach:</a:t>
            </a:r>
          </a:p>
          <a:p>
            <a:pPr indent="-381000" lvl="0" marL="457200" rtl="0">
              <a:spcBef>
                <a:spcPts val="0"/>
              </a:spcBef>
              <a:spcAft>
                <a:spcPts val="0"/>
              </a:spcAft>
              <a:buSzPts val="2400"/>
              <a:buChar char="-"/>
            </a:pPr>
            <a:r>
              <a:rPr lang="en" sz="2400"/>
              <a:t>Decision Tree</a:t>
            </a:r>
          </a:p>
          <a:p>
            <a:pPr indent="-381000" lvl="0" marL="457200" rtl="0">
              <a:spcBef>
                <a:spcPts val="0"/>
              </a:spcBef>
              <a:spcAft>
                <a:spcPts val="0"/>
              </a:spcAft>
              <a:buSzPts val="2400"/>
              <a:buChar char="-"/>
            </a:pPr>
            <a:r>
              <a:rPr lang="en" sz="2400"/>
              <a:t>Random Forest</a:t>
            </a:r>
          </a:p>
          <a:p>
            <a:pPr indent="-381000" lvl="0" marL="457200">
              <a:spcBef>
                <a:spcPts val="0"/>
              </a:spcBef>
              <a:buSzPts val="2400"/>
              <a:buChar char="-"/>
            </a:pPr>
            <a:r>
              <a:rPr lang="en" sz="2400"/>
              <a:t>Generalized Linear Model</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242400" y="149975"/>
            <a:ext cx="8520600" cy="626100"/>
          </a:xfrm>
          <a:prstGeom prst="rect">
            <a:avLst/>
          </a:prstGeom>
        </p:spPr>
        <p:txBody>
          <a:bodyPr anchorCtr="0" anchor="t" bIns="91425" lIns="91425" rIns="91425" wrap="square" tIns="91425">
            <a:noAutofit/>
          </a:bodyPr>
          <a:lstStyle/>
          <a:p>
            <a:pPr indent="0" lvl="0" marL="0">
              <a:spcBef>
                <a:spcPts val="0"/>
              </a:spcBef>
              <a:buNone/>
            </a:pPr>
            <a:r>
              <a:rPr lang="en"/>
              <a:t>Random Forest</a:t>
            </a:r>
          </a:p>
        </p:txBody>
      </p:sp>
      <p:sp>
        <p:nvSpPr>
          <p:cNvPr id="174" name="Shape 174"/>
          <p:cNvSpPr txBox="1"/>
          <p:nvPr>
            <p:ph idx="1" type="body"/>
          </p:nvPr>
        </p:nvSpPr>
        <p:spPr>
          <a:xfrm>
            <a:off x="0" y="674150"/>
            <a:ext cx="9005400" cy="2022300"/>
          </a:xfrm>
          <a:prstGeom prst="rect">
            <a:avLst/>
          </a:prstGeom>
        </p:spPr>
        <p:txBody>
          <a:bodyPr anchorCtr="0" anchor="t" bIns="91425" lIns="91425" rIns="91425" wrap="square" tIns="91425">
            <a:noAutofit/>
          </a:bodyPr>
          <a:lstStyle/>
          <a:p>
            <a:pPr indent="0" lvl="0" marL="0" rtl="0">
              <a:lnSpc>
                <a:spcPct val="100000"/>
              </a:lnSpc>
              <a:spcBef>
                <a:spcPts val="0"/>
              </a:spcBef>
              <a:spcAft>
                <a:spcPts val="0"/>
              </a:spcAft>
              <a:buNone/>
            </a:pPr>
            <a:r>
              <a:rPr lang="en">
                <a:solidFill>
                  <a:schemeClr val="dk1"/>
                </a:solidFill>
              </a:rPr>
              <a:t>Responsive Variable:</a:t>
            </a:r>
          </a:p>
          <a:p>
            <a:pPr indent="0" lvl="0" marL="0" rtl="0">
              <a:lnSpc>
                <a:spcPct val="100000"/>
              </a:lnSpc>
              <a:spcBef>
                <a:spcPts val="0"/>
              </a:spcBef>
              <a:spcAft>
                <a:spcPts val="0"/>
              </a:spcAft>
              <a:buNone/>
            </a:pPr>
            <a:r>
              <a:rPr lang="en"/>
              <a:t>CHARGED OFF: 15.8%	PAID OFF: 84.2%  (n: 96,448)</a:t>
            </a:r>
          </a:p>
          <a:p>
            <a:pPr indent="0" lvl="0" marL="0" rtl="0">
              <a:lnSpc>
                <a:spcPct val="100000"/>
              </a:lnSpc>
              <a:spcBef>
                <a:spcPts val="0"/>
              </a:spcBef>
              <a:spcAft>
                <a:spcPts val="0"/>
              </a:spcAft>
              <a:buNone/>
            </a:pPr>
            <a:r>
              <a:t/>
            </a:r>
            <a:endParaRPr/>
          </a:p>
          <a:p>
            <a:pPr indent="0" lvl="0" marL="0">
              <a:lnSpc>
                <a:spcPct val="100000"/>
              </a:lnSpc>
              <a:spcBef>
                <a:spcPts val="0"/>
              </a:spcBef>
              <a:spcAft>
                <a:spcPts val="0"/>
              </a:spcAft>
              <a:buNone/>
            </a:pPr>
            <a:r>
              <a:rPr lang="en">
                <a:solidFill>
                  <a:schemeClr val="dk1"/>
                </a:solidFill>
              </a:rPr>
              <a:t>Model:</a:t>
            </a:r>
          </a:p>
          <a:p>
            <a:pPr indent="0" lvl="0" marL="0" rtl="0">
              <a:lnSpc>
                <a:spcPct val="100000"/>
              </a:lnSpc>
              <a:spcBef>
                <a:spcPts val="0"/>
              </a:spcBef>
              <a:spcAft>
                <a:spcPts val="0"/>
              </a:spcAft>
              <a:buNone/>
            </a:pPr>
            <a:r>
              <a:rPr lang="en"/>
              <a:t>d1.rf &lt;- randomForest(rf.form, trainSplit, ntree= 500, importance= T, na.action = na.omit)</a:t>
            </a:r>
          </a:p>
          <a:p>
            <a:pPr indent="0" lvl="0" marL="0" rtl="0">
              <a:lnSpc>
                <a:spcPct val="100000"/>
              </a:lnSpc>
              <a:spcBef>
                <a:spcPts val="0"/>
              </a:spcBef>
              <a:spcAft>
                <a:spcPts val="0"/>
              </a:spcAft>
              <a:buNone/>
            </a:pPr>
            <a:r>
              <a:t/>
            </a:r>
            <a:endParaRPr/>
          </a:p>
          <a:p>
            <a:pPr indent="0" lvl="0" marL="0">
              <a:lnSpc>
                <a:spcPct val="100000"/>
              </a:lnSpc>
              <a:spcBef>
                <a:spcPts val="0"/>
              </a:spcBef>
              <a:spcAft>
                <a:spcPts val="0"/>
              </a:spcAft>
              <a:buNone/>
            </a:pPr>
            <a:r>
              <a:rPr lang="en">
                <a:solidFill>
                  <a:schemeClr val="dk1"/>
                </a:solidFill>
              </a:rPr>
              <a:t>Variables used: </a:t>
            </a:r>
            <a:r>
              <a:rPr lang="en"/>
              <a:t>target ~</a:t>
            </a:r>
          </a:p>
        </p:txBody>
      </p:sp>
      <p:sp>
        <p:nvSpPr>
          <p:cNvPr id="175" name="Shape 175"/>
          <p:cNvSpPr txBox="1"/>
          <p:nvPr/>
        </p:nvSpPr>
        <p:spPr>
          <a:xfrm>
            <a:off x="174775" y="2679950"/>
            <a:ext cx="2430300" cy="2305500"/>
          </a:xfrm>
          <a:prstGeom prst="rect">
            <a:avLst/>
          </a:prstGeom>
          <a:noFill/>
          <a:ln>
            <a:noFill/>
          </a:ln>
        </p:spPr>
        <p:txBody>
          <a:bodyPr anchorCtr="0" anchor="t" bIns="91425" lIns="91425" rIns="91425" wrap="square" tIns="91425">
            <a:noAutofit/>
          </a:bodyPr>
          <a:lstStyle/>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Funded_amnt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term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int_rate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risk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home_ownership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annual_inc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addr_state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dti          	</a:t>
            </a:r>
          </a:p>
          <a:p>
            <a:pPr indent="0" lvl="0" marL="0">
              <a:spcBef>
                <a:spcPts val="0"/>
              </a:spcBef>
              <a:buNone/>
            </a:pPr>
            <a:r>
              <a:rPr lang="en" sz="1600">
                <a:solidFill>
                  <a:srgbClr val="5E696C"/>
                </a:solidFill>
                <a:latin typeface="Lato"/>
                <a:ea typeface="Lato"/>
                <a:cs typeface="Lato"/>
                <a:sym typeface="Lato"/>
              </a:rPr>
              <a:t>-      delinq_2yrs</a:t>
            </a:r>
          </a:p>
          <a:p>
            <a:pPr indent="0" lvl="0" marL="0">
              <a:spcBef>
                <a:spcPts val="0"/>
              </a:spcBef>
              <a:buNone/>
            </a:pPr>
            <a:r>
              <a:t/>
            </a:r>
            <a:endParaRPr/>
          </a:p>
        </p:txBody>
      </p:sp>
      <p:sp>
        <p:nvSpPr>
          <p:cNvPr id="176" name="Shape 176"/>
          <p:cNvSpPr txBox="1"/>
          <p:nvPr/>
        </p:nvSpPr>
        <p:spPr>
          <a:xfrm>
            <a:off x="2782425" y="2696450"/>
            <a:ext cx="2430300" cy="2305500"/>
          </a:xfrm>
          <a:prstGeom prst="rect">
            <a:avLst/>
          </a:prstGeom>
          <a:noFill/>
          <a:ln>
            <a:noFill/>
          </a:ln>
        </p:spPr>
        <p:txBody>
          <a:bodyPr anchorCtr="0" anchor="t" bIns="91425" lIns="91425" rIns="91425" wrap="square" tIns="91425">
            <a:noAutofit/>
          </a:bodyPr>
          <a:lstStyle/>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open_acc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revol_bal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700">
                <a:solidFill>
                  <a:srgbClr val="3D85C6"/>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revol_util </a:t>
            </a:r>
            <a:r>
              <a:rPr lang="en" sz="1600">
                <a:solidFill>
                  <a:srgbClr val="5E696C"/>
                </a:solidFill>
                <a:latin typeface="Lato"/>
                <a:ea typeface="Lato"/>
                <a:cs typeface="Lato"/>
                <a:sym typeface="Lato"/>
              </a:rPr>
              <a:t>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acc_now_delinq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avg_cur_bal   </a:t>
            </a:r>
            <a:r>
              <a:rPr lang="en" sz="1600">
                <a:solidFill>
                  <a:srgbClr val="5E696C"/>
                </a:solidFill>
                <a:latin typeface="Lato"/>
                <a:ea typeface="Lato"/>
                <a:cs typeface="Lato"/>
                <a:sym typeface="Lato"/>
              </a:rPr>
              <a:t>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700">
                <a:solidFill>
                  <a:srgbClr val="3D85C6"/>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bc_util   </a:t>
            </a:r>
            <a:r>
              <a:rPr lang="en" sz="1600">
                <a:solidFill>
                  <a:srgbClr val="5E696C"/>
                </a:solidFill>
                <a:latin typeface="Lato"/>
                <a:ea typeface="Lato"/>
                <a:cs typeface="Lato"/>
                <a:sym typeface="Lato"/>
              </a:rPr>
              <a:t>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mort_acc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mths_since_recent_bc  </a:t>
            </a:r>
          </a:p>
          <a:p>
            <a:pPr indent="0" lvl="0" marL="0" rtl="0">
              <a:spcBef>
                <a:spcPts val="0"/>
              </a:spcBef>
              <a:buNone/>
            </a:pPr>
            <a:r>
              <a:rPr lang="en" sz="1600">
                <a:solidFill>
                  <a:srgbClr val="5E696C"/>
                </a:solidFill>
                <a:latin typeface="Lato"/>
                <a:ea typeface="Lato"/>
                <a:cs typeface="Lato"/>
                <a:sym typeface="Lato"/>
              </a:rPr>
              <a:t>-      num_actv_bc_tl  </a:t>
            </a:r>
          </a:p>
          <a:p>
            <a:pPr indent="0" lvl="0" marL="0" rtl="0">
              <a:spcBef>
                <a:spcPts val="0"/>
              </a:spcBef>
              <a:buNone/>
            </a:pPr>
            <a:r>
              <a:t/>
            </a:r>
            <a:endParaRPr/>
          </a:p>
        </p:txBody>
      </p:sp>
      <p:sp>
        <p:nvSpPr>
          <p:cNvPr id="177" name="Shape 177"/>
          <p:cNvSpPr txBox="1"/>
          <p:nvPr/>
        </p:nvSpPr>
        <p:spPr>
          <a:xfrm>
            <a:off x="5956000" y="2679950"/>
            <a:ext cx="2430300" cy="2305500"/>
          </a:xfrm>
          <a:prstGeom prst="rect">
            <a:avLst/>
          </a:prstGeom>
          <a:noFill/>
          <a:ln>
            <a:noFill/>
          </a:ln>
        </p:spPr>
        <p:txBody>
          <a:bodyPr anchorCtr="0" anchor="t" bIns="91425" lIns="91425" rIns="91425" wrap="square" tIns="91425">
            <a:noAutofit/>
          </a:bodyPr>
          <a:lstStyle/>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num_bc_sats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num_sats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pct_tl_nvr_dlq                  </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total_bc_limit</a:t>
            </a:r>
          </a:p>
          <a:p>
            <a:pPr indent="0" lvl="0" mar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pub_rec_bankruptcies                           -      int_rate</a:t>
            </a:r>
          </a:p>
          <a:p>
            <a:pPr indent="0" lvl="0" marL="0" rtl="0">
              <a:spcBef>
                <a:spcPts val="0"/>
              </a:spcBef>
              <a:buNone/>
            </a:pPr>
            <a:r>
              <a:t/>
            </a:r>
            <a:endParaRPr sz="1600">
              <a:solidFill>
                <a:srgbClr val="5E696C"/>
              </a:solidFill>
            </a:endParaRPr>
          </a:p>
          <a:p>
            <a:pPr indent="0" lvl="0" mar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186875" y="208250"/>
            <a:ext cx="8520600" cy="626100"/>
          </a:xfrm>
          <a:prstGeom prst="rect">
            <a:avLst/>
          </a:prstGeom>
        </p:spPr>
        <p:txBody>
          <a:bodyPr anchorCtr="0" anchor="t" bIns="91425" lIns="91425" rIns="91425" wrap="square" tIns="91425">
            <a:noAutofit/>
          </a:bodyPr>
          <a:lstStyle/>
          <a:p>
            <a:pPr indent="0" lvl="0" marL="0">
              <a:spcBef>
                <a:spcPts val="0"/>
              </a:spcBef>
              <a:buNone/>
            </a:pPr>
            <a:r>
              <a:rPr lang="en"/>
              <a:t>Random Forest Results</a:t>
            </a:r>
          </a:p>
        </p:txBody>
      </p:sp>
      <p:pic>
        <p:nvPicPr>
          <p:cNvPr id="183" name="Shape 183"/>
          <p:cNvPicPr preferRelativeResize="0"/>
          <p:nvPr/>
        </p:nvPicPr>
        <p:blipFill rotWithShape="1">
          <a:blip r:embed="rId3">
            <a:alphaModFix/>
          </a:blip>
          <a:srcRect b="0" l="0" r="0" t="0"/>
          <a:stretch/>
        </p:blipFill>
        <p:spPr>
          <a:xfrm>
            <a:off x="463114" y="834350"/>
            <a:ext cx="3678961" cy="3926001"/>
          </a:xfrm>
          <a:prstGeom prst="rect">
            <a:avLst/>
          </a:prstGeom>
          <a:noFill/>
          <a:ln>
            <a:noFill/>
          </a:ln>
        </p:spPr>
      </p:pic>
      <p:pic>
        <p:nvPicPr>
          <p:cNvPr id="184" name="Shape 184"/>
          <p:cNvPicPr preferRelativeResize="0"/>
          <p:nvPr/>
        </p:nvPicPr>
        <p:blipFill>
          <a:blip r:embed="rId4">
            <a:alphaModFix/>
          </a:blip>
          <a:stretch>
            <a:fillRect/>
          </a:stretch>
        </p:blipFill>
        <p:spPr>
          <a:xfrm>
            <a:off x="5251251" y="696100"/>
            <a:ext cx="3076872" cy="400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125025"/>
            <a:ext cx="8520600" cy="626100"/>
          </a:xfrm>
          <a:prstGeom prst="rect">
            <a:avLst/>
          </a:prstGeom>
        </p:spPr>
        <p:txBody>
          <a:bodyPr anchorCtr="0" anchor="t" bIns="91425" lIns="91425" rIns="91425" wrap="square" tIns="91425">
            <a:noAutofit/>
          </a:bodyPr>
          <a:lstStyle/>
          <a:p>
            <a:pPr indent="0" lvl="0" marL="0">
              <a:spcBef>
                <a:spcPts val="0"/>
              </a:spcBef>
              <a:buNone/>
            </a:pPr>
            <a:r>
              <a:rPr lang="en"/>
              <a:t>SMOTEd Random Forest</a:t>
            </a:r>
          </a:p>
        </p:txBody>
      </p:sp>
      <p:sp>
        <p:nvSpPr>
          <p:cNvPr id="190" name="Shape 190"/>
          <p:cNvSpPr txBox="1"/>
          <p:nvPr>
            <p:ph idx="1" type="body"/>
          </p:nvPr>
        </p:nvSpPr>
        <p:spPr>
          <a:xfrm>
            <a:off x="0" y="674150"/>
            <a:ext cx="9005400" cy="2305500"/>
          </a:xfrm>
          <a:prstGeom prst="rect">
            <a:avLst/>
          </a:prstGeom>
        </p:spPr>
        <p:txBody>
          <a:bodyPr anchorCtr="0" anchor="t" bIns="91425" lIns="91425" rIns="91425" wrap="square" tIns="91425">
            <a:noAutofit/>
          </a:bodyPr>
          <a:lstStyle/>
          <a:p>
            <a:pPr indent="0" lvl="0" marL="0" rtl="0">
              <a:lnSpc>
                <a:spcPct val="100000"/>
              </a:lnSpc>
              <a:spcBef>
                <a:spcPts val="0"/>
              </a:spcBef>
              <a:spcAft>
                <a:spcPts val="0"/>
              </a:spcAft>
              <a:buNone/>
            </a:pPr>
            <a:r>
              <a:rPr lang="en">
                <a:solidFill>
                  <a:schemeClr val="dk1"/>
                </a:solidFill>
              </a:rPr>
              <a:t>Responsive Variable:</a:t>
            </a:r>
          </a:p>
          <a:p>
            <a:pPr indent="0" lvl="0" marL="0" rtl="0">
              <a:lnSpc>
                <a:spcPct val="100000"/>
              </a:lnSpc>
              <a:spcBef>
                <a:spcPts val="0"/>
              </a:spcBef>
              <a:spcAft>
                <a:spcPts val="0"/>
              </a:spcAft>
              <a:buNone/>
            </a:pPr>
            <a:r>
              <a:rPr lang="en"/>
              <a:t>CHARGED OFF: 50%	PAID OFF: 50%  (n: 54,144)</a:t>
            </a: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a:solidFill>
                  <a:schemeClr val="dk1"/>
                </a:solidFill>
              </a:rPr>
              <a:t>Model:</a:t>
            </a:r>
          </a:p>
          <a:p>
            <a:pPr indent="0" lvl="0" marL="0" rtl="0">
              <a:lnSpc>
                <a:spcPct val="100000"/>
              </a:lnSpc>
              <a:spcBef>
                <a:spcPts val="0"/>
              </a:spcBef>
              <a:spcAft>
                <a:spcPts val="0"/>
              </a:spcAft>
              <a:buNone/>
            </a:pPr>
            <a:r>
              <a:rPr lang="en"/>
              <a:t>d2.rf &lt;- randomForest(rf.form, trainSplit, ntree= 500, importance= T, na.action = na.omit)</a:t>
            </a: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a:solidFill>
                  <a:schemeClr val="dk1"/>
                </a:solidFill>
              </a:rPr>
              <a:t>Variables used: </a:t>
            </a:r>
            <a:r>
              <a:rPr lang="en"/>
              <a:t>target ~</a:t>
            </a:r>
          </a:p>
          <a:p>
            <a:pPr indent="0" lvl="0" marL="0" rtl="0">
              <a:lnSpc>
                <a:spcPct val="150000"/>
              </a:lnSpc>
              <a:spcBef>
                <a:spcPts val="0"/>
              </a:spcBef>
              <a:spcAft>
                <a:spcPts val="0"/>
              </a:spcAft>
              <a:buNone/>
            </a:pPr>
            <a:r>
              <a:t/>
            </a:r>
            <a:endParaRPr sz="1600"/>
          </a:p>
          <a:p>
            <a:pPr indent="0" lvl="0" marL="0" rtl="0">
              <a:lnSpc>
                <a:spcPct val="100000"/>
              </a:lnSpc>
              <a:spcBef>
                <a:spcPts val="0"/>
              </a:spcBef>
              <a:spcAft>
                <a:spcPts val="0"/>
              </a:spcAft>
              <a:buNone/>
            </a:pPr>
            <a:r>
              <a:t/>
            </a:r>
            <a:endParaRPr>
              <a:solidFill>
                <a:schemeClr val="dk1"/>
              </a:solidFill>
            </a:endParaRPr>
          </a:p>
        </p:txBody>
      </p:sp>
      <p:sp>
        <p:nvSpPr>
          <p:cNvPr id="191" name="Shape 191"/>
          <p:cNvSpPr txBox="1"/>
          <p:nvPr/>
        </p:nvSpPr>
        <p:spPr>
          <a:xfrm>
            <a:off x="174775" y="2679950"/>
            <a:ext cx="2430300" cy="2305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Funded_amnt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term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int_rate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risk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home_ownership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annual_inc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addr_state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dti          	</a:t>
            </a:r>
          </a:p>
          <a:p>
            <a:pPr indent="0" lvl="0" marL="0" rtl="0">
              <a:spcBef>
                <a:spcPts val="0"/>
              </a:spcBef>
              <a:buNone/>
            </a:pPr>
            <a:r>
              <a:rPr lang="en" sz="1600">
                <a:solidFill>
                  <a:srgbClr val="5E696C"/>
                </a:solidFill>
                <a:latin typeface="Lato"/>
                <a:ea typeface="Lato"/>
                <a:cs typeface="Lato"/>
                <a:sym typeface="Lato"/>
              </a:rPr>
              <a:t>-      delinq_2yrs</a:t>
            </a:r>
          </a:p>
          <a:p>
            <a:pPr indent="0" lvl="0" marL="0" rtl="0">
              <a:spcBef>
                <a:spcPts val="0"/>
              </a:spcBef>
              <a:buNone/>
            </a:pPr>
            <a:r>
              <a:t/>
            </a:r>
            <a:endParaRPr/>
          </a:p>
        </p:txBody>
      </p:sp>
      <p:sp>
        <p:nvSpPr>
          <p:cNvPr id="192" name="Shape 192"/>
          <p:cNvSpPr txBox="1"/>
          <p:nvPr/>
        </p:nvSpPr>
        <p:spPr>
          <a:xfrm>
            <a:off x="2782425" y="2696450"/>
            <a:ext cx="2430300" cy="2305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open_acc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revol_bal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700">
                <a:solidFill>
                  <a:srgbClr val="3D85C6"/>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revol_util </a:t>
            </a:r>
            <a:r>
              <a:rPr lang="en" sz="1600">
                <a:solidFill>
                  <a:srgbClr val="5E696C"/>
                </a:solidFill>
                <a:latin typeface="Lato"/>
                <a:ea typeface="Lato"/>
                <a:cs typeface="Lato"/>
                <a:sym typeface="Lato"/>
              </a:rPr>
              <a:t>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acc_now_delinq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avg_cur_bal   </a:t>
            </a:r>
            <a:r>
              <a:rPr lang="en" sz="1600">
                <a:solidFill>
                  <a:srgbClr val="5E696C"/>
                </a:solidFill>
                <a:latin typeface="Lato"/>
                <a:ea typeface="Lato"/>
                <a:cs typeface="Lato"/>
                <a:sym typeface="Lato"/>
              </a:rPr>
              <a:t>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700">
                <a:solidFill>
                  <a:srgbClr val="3D85C6"/>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bc_util   </a:t>
            </a:r>
            <a:r>
              <a:rPr lang="en" sz="1600">
                <a:solidFill>
                  <a:srgbClr val="5E696C"/>
                </a:solidFill>
                <a:latin typeface="Lato"/>
                <a:ea typeface="Lato"/>
                <a:cs typeface="Lato"/>
                <a:sym typeface="Lato"/>
              </a:rPr>
              <a:t>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mort_acc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mths_since_recent_bc  </a:t>
            </a:r>
          </a:p>
          <a:p>
            <a:pPr indent="0" lvl="0" marL="0" rtl="0">
              <a:spcBef>
                <a:spcPts val="0"/>
              </a:spcBef>
              <a:buNone/>
            </a:pPr>
            <a:r>
              <a:rPr lang="en" sz="1600">
                <a:solidFill>
                  <a:srgbClr val="5E696C"/>
                </a:solidFill>
                <a:latin typeface="Lato"/>
                <a:ea typeface="Lato"/>
                <a:cs typeface="Lato"/>
                <a:sym typeface="Lato"/>
              </a:rPr>
              <a:t>-      num_actv_bc_tl  </a:t>
            </a:r>
          </a:p>
          <a:p>
            <a:pPr indent="0" lvl="0" marL="0" rtl="0">
              <a:spcBef>
                <a:spcPts val="0"/>
              </a:spcBef>
              <a:buNone/>
            </a:pPr>
            <a:r>
              <a:t/>
            </a:r>
            <a:endParaRPr/>
          </a:p>
        </p:txBody>
      </p:sp>
      <p:sp>
        <p:nvSpPr>
          <p:cNvPr id="193" name="Shape 193"/>
          <p:cNvSpPr txBox="1"/>
          <p:nvPr/>
        </p:nvSpPr>
        <p:spPr>
          <a:xfrm>
            <a:off x="5956000" y="2679950"/>
            <a:ext cx="2430300" cy="2305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num_bc_sats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num_sats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pct_tl_nvr_dlq                  </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3D85C6"/>
                </a:solidFill>
                <a:latin typeface="Lato"/>
                <a:ea typeface="Lato"/>
                <a:cs typeface="Lato"/>
                <a:sym typeface="Lato"/>
              </a:rPr>
              <a:t>total_bc_limit</a:t>
            </a:r>
          </a:p>
          <a:p>
            <a:pPr indent="0" lvl="0" marL="0" rtl="0">
              <a:spcBef>
                <a:spcPts val="0"/>
              </a:spcBef>
              <a:buNone/>
            </a:pPr>
            <a:r>
              <a:rPr lang="en" sz="1600">
                <a:solidFill>
                  <a:srgbClr val="5E696C"/>
                </a:solidFill>
              </a:rPr>
              <a:t>-</a:t>
            </a:r>
            <a:r>
              <a:rPr lang="en" sz="700">
                <a:solidFill>
                  <a:srgbClr val="5E696C"/>
                </a:solidFill>
                <a:latin typeface="Times New Roman"/>
                <a:ea typeface="Times New Roman"/>
                <a:cs typeface="Times New Roman"/>
                <a:sym typeface="Times New Roman"/>
              </a:rPr>
              <a:t>          </a:t>
            </a:r>
            <a:r>
              <a:rPr lang="en" sz="1600">
                <a:solidFill>
                  <a:srgbClr val="5E696C"/>
                </a:solidFill>
                <a:latin typeface="Lato"/>
                <a:ea typeface="Lato"/>
                <a:cs typeface="Lato"/>
                <a:sym typeface="Lato"/>
              </a:rPr>
              <a:t>pub_rec_bankruptcies                           -      int_rate</a:t>
            </a:r>
          </a:p>
          <a:p>
            <a:pPr indent="0" lvl="0" marL="0" rtl="0">
              <a:spcBef>
                <a:spcPts val="0"/>
              </a:spcBef>
              <a:buNone/>
            </a:pPr>
            <a:r>
              <a:t/>
            </a:r>
            <a:endParaRPr sz="1600">
              <a:solidFill>
                <a:srgbClr val="5E696C"/>
              </a:solidFill>
            </a:endParaRP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Source</a:t>
            </a:r>
          </a:p>
        </p:txBody>
      </p:sp>
      <p:pic>
        <p:nvPicPr>
          <p:cNvPr id="67" name="Shape 67"/>
          <p:cNvPicPr preferRelativeResize="0"/>
          <p:nvPr/>
        </p:nvPicPr>
        <p:blipFill rotWithShape="1">
          <a:blip r:embed="rId3">
            <a:alphaModFix/>
          </a:blip>
          <a:srcRect b="11171" l="11779" r="14041" t="19781"/>
          <a:stretch/>
        </p:blipFill>
        <p:spPr>
          <a:xfrm>
            <a:off x="946825" y="1538150"/>
            <a:ext cx="5945573" cy="3112976"/>
          </a:xfrm>
          <a:prstGeom prst="rect">
            <a:avLst/>
          </a:prstGeom>
          <a:noFill/>
          <a:ln>
            <a:noFill/>
          </a:ln>
        </p:spPr>
      </p:pic>
      <p:pic>
        <p:nvPicPr>
          <p:cNvPr id="68" name="Shape 68"/>
          <p:cNvPicPr preferRelativeResize="0"/>
          <p:nvPr/>
        </p:nvPicPr>
        <p:blipFill rotWithShape="1">
          <a:blip r:embed="rId4">
            <a:alphaModFix/>
          </a:blip>
          <a:srcRect b="6623" l="6947" r="7808" t="25168"/>
          <a:stretch/>
        </p:blipFill>
        <p:spPr>
          <a:xfrm>
            <a:off x="4911450" y="213386"/>
            <a:ext cx="3920851" cy="11330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86875" y="208250"/>
            <a:ext cx="8520600" cy="626100"/>
          </a:xfrm>
          <a:prstGeom prst="rect">
            <a:avLst/>
          </a:prstGeom>
        </p:spPr>
        <p:txBody>
          <a:bodyPr anchorCtr="0" anchor="t" bIns="91425" lIns="91425" rIns="91425" wrap="square" tIns="91425">
            <a:noAutofit/>
          </a:bodyPr>
          <a:lstStyle/>
          <a:p>
            <a:pPr indent="0" lvl="0" marL="0" rtl="0">
              <a:spcBef>
                <a:spcPts val="0"/>
              </a:spcBef>
              <a:buNone/>
            </a:pPr>
            <a:r>
              <a:rPr lang="en"/>
              <a:t>SMOTEd Random Forest Results</a:t>
            </a:r>
          </a:p>
        </p:txBody>
      </p:sp>
      <p:pic>
        <p:nvPicPr>
          <p:cNvPr id="199" name="Shape 199"/>
          <p:cNvPicPr preferRelativeResize="0"/>
          <p:nvPr/>
        </p:nvPicPr>
        <p:blipFill rotWithShape="1">
          <a:blip r:embed="rId3">
            <a:alphaModFix/>
          </a:blip>
          <a:srcRect b="0" l="0" r="-1512" t="0"/>
          <a:stretch/>
        </p:blipFill>
        <p:spPr>
          <a:xfrm>
            <a:off x="685075" y="923400"/>
            <a:ext cx="3243299" cy="3614750"/>
          </a:xfrm>
          <a:prstGeom prst="rect">
            <a:avLst/>
          </a:prstGeom>
          <a:noFill/>
          <a:ln>
            <a:noFill/>
          </a:ln>
        </p:spPr>
      </p:pic>
      <p:pic>
        <p:nvPicPr>
          <p:cNvPr id="200" name="Shape 200"/>
          <p:cNvPicPr preferRelativeResize="0"/>
          <p:nvPr/>
        </p:nvPicPr>
        <p:blipFill>
          <a:blip r:embed="rId4">
            <a:alphaModFix/>
          </a:blip>
          <a:stretch>
            <a:fillRect/>
          </a:stretch>
        </p:blipFill>
        <p:spPr>
          <a:xfrm>
            <a:off x="5073899" y="923400"/>
            <a:ext cx="3152679" cy="400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Model Comparison</a:t>
            </a:r>
          </a:p>
        </p:txBody>
      </p:sp>
      <p:pic>
        <p:nvPicPr>
          <p:cNvPr id="206" name="Shape 206"/>
          <p:cNvPicPr preferRelativeResize="0"/>
          <p:nvPr/>
        </p:nvPicPr>
        <p:blipFill>
          <a:blip r:embed="rId3">
            <a:alphaModFix/>
          </a:blip>
          <a:stretch>
            <a:fillRect/>
          </a:stretch>
        </p:blipFill>
        <p:spPr>
          <a:xfrm>
            <a:off x="944575" y="1837089"/>
            <a:ext cx="7473400" cy="146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 type="body"/>
          </p:nvPr>
        </p:nvSpPr>
        <p:spPr>
          <a:xfrm>
            <a:off x="188650" y="952725"/>
            <a:ext cx="8520600" cy="397800"/>
          </a:xfrm>
          <a:prstGeom prst="rect">
            <a:avLst/>
          </a:prstGeom>
        </p:spPr>
        <p:txBody>
          <a:bodyPr anchorCtr="0" anchor="t" bIns="91425" lIns="91425" rIns="91425" wrap="square" tIns="91425">
            <a:noAutofit/>
          </a:bodyPr>
          <a:lstStyle/>
          <a:p>
            <a:pPr indent="0" lvl="0" marL="0">
              <a:spcBef>
                <a:spcPts val="0"/>
              </a:spcBef>
              <a:buNone/>
            </a:pPr>
            <a:r>
              <a:rPr lang="en"/>
              <a:t>Linear Model</a:t>
            </a:r>
          </a:p>
        </p:txBody>
      </p:sp>
      <p:sp>
        <p:nvSpPr>
          <p:cNvPr id="212" name="Shape 212"/>
          <p:cNvSpPr txBox="1"/>
          <p:nvPr>
            <p:ph type="title"/>
          </p:nvPr>
        </p:nvSpPr>
        <p:spPr>
          <a:xfrm>
            <a:off x="130025" y="246025"/>
            <a:ext cx="8520600" cy="626100"/>
          </a:xfrm>
          <a:prstGeom prst="rect">
            <a:avLst/>
          </a:prstGeom>
        </p:spPr>
        <p:txBody>
          <a:bodyPr anchorCtr="0" anchor="t" bIns="91425" lIns="91425" rIns="91425" wrap="square" tIns="91425">
            <a:noAutofit/>
          </a:bodyPr>
          <a:lstStyle/>
          <a:p>
            <a:pPr indent="0" lvl="0" marL="0" rtl="0">
              <a:spcBef>
                <a:spcPts val="0"/>
              </a:spcBef>
              <a:buNone/>
            </a:pPr>
            <a:r>
              <a:rPr lang="en"/>
              <a:t>Predicting Interest Rates</a:t>
            </a:r>
          </a:p>
        </p:txBody>
      </p:sp>
      <p:pic>
        <p:nvPicPr>
          <p:cNvPr id="213" name="Shape 213"/>
          <p:cNvPicPr preferRelativeResize="0"/>
          <p:nvPr/>
        </p:nvPicPr>
        <p:blipFill>
          <a:blip r:embed="rId3">
            <a:alphaModFix/>
          </a:blip>
          <a:stretch>
            <a:fillRect/>
          </a:stretch>
        </p:blipFill>
        <p:spPr>
          <a:xfrm>
            <a:off x="152400" y="1622550"/>
            <a:ext cx="5454075" cy="1332050"/>
          </a:xfrm>
          <a:prstGeom prst="rect">
            <a:avLst/>
          </a:prstGeom>
          <a:noFill/>
          <a:ln>
            <a:noFill/>
          </a:ln>
        </p:spPr>
      </p:pic>
      <p:pic>
        <p:nvPicPr>
          <p:cNvPr id="214" name="Shape 214"/>
          <p:cNvPicPr preferRelativeResize="0"/>
          <p:nvPr/>
        </p:nvPicPr>
        <p:blipFill>
          <a:blip r:embed="rId4">
            <a:alphaModFix/>
          </a:blip>
          <a:stretch>
            <a:fillRect/>
          </a:stretch>
        </p:blipFill>
        <p:spPr>
          <a:xfrm>
            <a:off x="1797725" y="3378975"/>
            <a:ext cx="6911525" cy="78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311700" y="813850"/>
            <a:ext cx="8520600" cy="337200"/>
          </a:xfrm>
          <a:prstGeom prst="rect">
            <a:avLst/>
          </a:prstGeom>
        </p:spPr>
        <p:txBody>
          <a:bodyPr anchorCtr="0" anchor="t" bIns="91425" lIns="91425" rIns="91425" wrap="square" tIns="91425">
            <a:noAutofit/>
          </a:bodyPr>
          <a:lstStyle/>
          <a:p>
            <a:pPr indent="0" lvl="0" marL="0" rtl="0">
              <a:spcBef>
                <a:spcPts val="0"/>
              </a:spcBef>
              <a:buNone/>
            </a:pPr>
            <a:r>
              <a:rPr lang="en"/>
              <a:t>K-means</a:t>
            </a:r>
          </a:p>
        </p:txBody>
      </p:sp>
      <p:sp>
        <p:nvSpPr>
          <p:cNvPr id="220" name="Shape 220"/>
          <p:cNvSpPr txBox="1"/>
          <p:nvPr>
            <p:ph type="title"/>
          </p:nvPr>
        </p:nvSpPr>
        <p:spPr>
          <a:xfrm>
            <a:off x="130025" y="187750"/>
            <a:ext cx="8520600" cy="626100"/>
          </a:xfrm>
          <a:prstGeom prst="rect">
            <a:avLst/>
          </a:prstGeom>
        </p:spPr>
        <p:txBody>
          <a:bodyPr anchorCtr="0" anchor="t" bIns="91425" lIns="91425" rIns="91425" wrap="square" tIns="91425">
            <a:noAutofit/>
          </a:bodyPr>
          <a:lstStyle/>
          <a:p>
            <a:pPr indent="0" lvl="0" marL="0" rtl="0">
              <a:spcBef>
                <a:spcPts val="0"/>
              </a:spcBef>
              <a:buNone/>
            </a:pPr>
            <a:r>
              <a:rPr lang="en"/>
              <a:t>Predicting Interest Rates</a:t>
            </a:r>
          </a:p>
        </p:txBody>
      </p:sp>
      <p:pic>
        <p:nvPicPr>
          <p:cNvPr id="221" name="Shape 221"/>
          <p:cNvPicPr preferRelativeResize="0"/>
          <p:nvPr/>
        </p:nvPicPr>
        <p:blipFill>
          <a:blip r:embed="rId3">
            <a:alphaModFix/>
          </a:blip>
          <a:stretch>
            <a:fillRect/>
          </a:stretch>
        </p:blipFill>
        <p:spPr>
          <a:xfrm>
            <a:off x="661075" y="1327675"/>
            <a:ext cx="7709000" cy="1809150"/>
          </a:xfrm>
          <a:prstGeom prst="rect">
            <a:avLst/>
          </a:prstGeom>
          <a:noFill/>
          <a:ln>
            <a:noFill/>
          </a:ln>
        </p:spPr>
      </p:pic>
      <p:sp>
        <p:nvSpPr>
          <p:cNvPr id="222" name="Shape 222"/>
          <p:cNvSpPr txBox="1"/>
          <p:nvPr>
            <p:ph idx="1" type="body"/>
          </p:nvPr>
        </p:nvSpPr>
        <p:spPr>
          <a:xfrm>
            <a:off x="214425" y="3221725"/>
            <a:ext cx="8520600" cy="1697100"/>
          </a:xfrm>
          <a:prstGeom prst="rect">
            <a:avLst/>
          </a:prstGeom>
        </p:spPr>
        <p:txBody>
          <a:bodyPr anchorCtr="0" anchor="t" bIns="91425" lIns="91425" rIns="91425" wrap="square" tIns="91425">
            <a:noAutofit/>
          </a:bodyPr>
          <a:lstStyle/>
          <a:p>
            <a:pPr indent="0" lvl="0" marL="0">
              <a:spcBef>
                <a:spcPts val="0"/>
              </a:spcBef>
              <a:buNone/>
            </a:pPr>
            <a:r>
              <a:rPr lang="en"/>
              <a:t>Problems:</a:t>
            </a:r>
          </a:p>
          <a:p>
            <a:pPr indent="-342900" lvl="0" marL="457200" rtl="0">
              <a:spcBef>
                <a:spcPts val="0"/>
              </a:spcBef>
              <a:spcAft>
                <a:spcPts val="0"/>
              </a:spcAft>
              <a:buSzPts val="1800"/>
              <a:buChar char="-"/>
            </a:pPr>
            <a:r>
              <a:rPr lang="en"/>
              <a:t>Too many values </a:t>
            </a:r>
          </a:p>
          <a:p>
            <a:pPr indent="-342900" lvl="0" marL="457200" rtl="0">
              <a:spcBef>
                <a:spcPts val="0"/>
              </a:spcBef>
              <a:spcAft>
                <a:spcPts val="0"/>
              </a:spcAft>
              <a:buSzPts val="1800"/>
              <a:buChar char="-"/>
            </a:pPr>
            <a:r>
              <a:rPr lang="en"/>
              <a:t>Too many clusters </a:t>
            </a:r>
          </a:p>
          <a:p>
            <a:pPr indent="-342900" lvl="0" marL="457200">
              <a:spcBef>
                <a:spcPts val="0"/>
              </a:spcBef>
              <a:buSzPts val="1800"/>
              <a:buChar char="-"/>
            </a:pPr>
            <a:r>
              <a:rPr lang="en"/>
              <a:t>Lack of consistency </a:t>
            </a:r>
          </a:p>
          <a:p>
            <a:pPr indent="0" lvl="0" marL="0" rt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1610790" y="0"/>
            <a:ext cx="570027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499265" y="-56400"/>
            <a:ext cx="5700271"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1721865" y="0"/>
            <a:ext cx="5700271"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a:off x="1784725" y="313925"/>
            <a:ext cx="5457825" cy="387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Thank You </a:t>
            </a:r>
          </a:p>
        </p:txBody>
      </p:sp>
      <p:sp>
        <p:nvSpPr>
          <p:cNvPr id="248" name="Shape 24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Types of Analyses</a:t>
            </a:r>
          </a:p>
        </p:txBody>
      </p:sp>
      <p:sp>
        <p:nvSpPr>
          <p:cNvPr id="74" name="Shape 7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a:lnSpc>
                <a:spcPct val="150000"/>
              </a:lnSpc>
              <a:spcBef>
                <a:spcPts val="0"/>
              </a:spcBef>
              <a:spcAft>
                <a:spcPts val="0"/>
              </a:spcAft>
              <a:buSzPts val="1800"/>
              <a:buChar char="●"/>
            </a:pPr>
            <a:r>
              <a:rPr lang="en"/>
              <a:t>Investors:</a:t>
            </a:r>
          </a:p>
          <a:p>
            <a:pPr indent="-317500" lvl="1" marL="914400">
              <a:lnSpc>
                <a:spcPct val="150000"/>
              </a:lnSpc>
              <a:spcBef>
                <a:spcPts val="0"/>
              </a:spcBef>
              <a:spcAft>
                <a:spcPts val="0"/>
              </a:spcAft>
              <a:buSzPts val="1400"/>
              <a:buChar char="○"/>
            </a:pPr>
            <a:r>
              <a:rPr lang="en"/>
              <a:t>Predict Risks</a:t>
            </a:r>
          </a:p>
          <a:p>
            <a:pPr indent="-317500" lvl="1" marL="914400">
              <a:lnSpc>
                <a:spcPct val="150000"/>
              </a:lnSpc>
              <a:spcBef>
                <a:spcPts val="0"/>
              </a:spcBef>
              <a:spcAft>
                <a:spcPts val="0"/>
              </a:spcAft>
              <a:buSzPts val="1400"/>
              <a:buChar char="○"/>
            </a:pPr>
            <a:r>
              <a:rPr lang="en"/>
              <a:t>Predict Returns </a:t>
            </a:r>
          </a:p>
          <a:p>
            <a:pPr indent="-342900" lvl="0" marL="457200" rtl="0">
              <a:lnSpc>
                <a:spcPct val="150000"/>
              </a:lnSpc>
              <a:spcBef>
                <a:spcPts val="0"/>
              </a:spcBef>
              <a:spcAft>
                <a:spcPts val="0"/>
              </a:spcAft>
              <a:buSzPts val="1800"/>
              <a:buChar char="●"/>
            </a:pPr>
            <a:r>
              <a:rPr lang="en"/>
              <a:t>Borrowers:</a:t>
            </a:r>
          </a:p>
          <a:p>
            <a:pPr indent="-317500" lvl="1" marL="914400" rtl="0">
              <a:lnSpc>
                <a:spcPct val="150000"/>
              </a:lnSpc>
              <a:spcBef>
                <a:spcPts val="0"/>
              </a:spcBef>
              <a:spcAft>
                <a:spcPts val="0"/>
              </a:spcAft>
              <a:buSzPts val="1400"/>
              <a:buChar char="○"/>
            </a:pPr>
            <a:r>
              <a:rPr lang="en"/>
              <a:t>Predict Grade </a:t>
            </a:r>
          </a:p>
          <a:p>
            <a:pPr indent="-317500" lvl="1" marL="914400">
              <a:lnSpc>
                <a:spcPct val="150000"/>
              </a:lnSpc>
              <a:spcBef>
                <a:spcPts val="0"/>
              </a:spcBef>
              <a:spcAft>
                <a:spcPts val="0"/>
              </a:spcAft>
              <a:buSzPts val="1400"/>
              <a:buChar char="○"/>
            </a:pPr>
            <a:r>
              <a:rPr lang="en"/>
              <a:t>Predict Interest Rate</a:t>
            </a:r>
          </a:p>
          <a:p>
            <a:pPr indent="-342900" lvl="0" marL="457200">
              <a:lnSpc>
                <a:spcPct val="150000"/>
              </a:lnSpc>
              <a:spcBef>
                <a:spcPts val="0"/>
              </a:spcBef>
              <a:spcAft>
                <a:spcPts val="0"/>
              </a:spcAft>
              <a:buSzPts val="1800"/>
              <a:buChar char="●"/>
            </a:pPr>
            <a:r>
              <a:rPr lang="en"/>
              <a:t>Lending Club:</a:t>
            </a:r>
          </a:p>
          <a:p>
            <a:pPr indent="-317500" lvl="1" marL="914400" rtl="0">
              <a:lnSpc>
                <a:spcPct val="150000"/>
              </a:lnSpc>
              <a:spcBef>
                <a:spcPts val="0"/>
              </a:spcBef>
              <a:spcAft>
                <a:spcPts val="0"/>
              </a:spcAft>
              <a:buSzPts val="1400"/>
              <a:buChar char="○"/>
            </a:pPr>
            <a:r>
              <a:rPr lang="en"/>
              <a:t>Marketing</a:t>
            </a:r>
          </a:p>
          <a:p>
            <a:pPr indent="-317500" lvl="1" marL="914400">
              <a:lnSpc>
                <a:spcPct val="150000"/>
              </a:lnSpc>
              <a:spcBef>
                <a:spcPts val="0"/>
              </a:spcBef>
              <a:buSzPts val="1400"/>
              <a:buChar char="○"/>
            </a:pPr>
            <a:r>
              <a:rPr lang="en"/>
              <a:t>Consumer Behavior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Preliminary Data Exploration</a:t>
            </a:r>
          </a:p>
        </p:txBody>
      </p:sp>
      <p:pic>
        <p:nvPicPr>
          <p:cNvPr id="80" name="Shape 80"/>
          <p:cNvPicPr preferRelativeResize="0"/>
          <p:nvPr/>
        </p:nvPicPr>
        <p:blipFill rotWithShape="1">
          <a:blip r:embed="rId3">
            <a:alphaModFix/>
          </a:blip>
          <a:srcRect b="11170" l="0" r="4498" t="26427"/>
          <a:stretch/>
        </p:blipFill>
        <p:spPr>
          <a:xfrm>
            <a:off x="184325" y="1017450"/>
            <a:ext cx="5415950" cy="2887950"/>
          </a:xfrm>
          <a:prstGeom prst="rect">
            <a:avLst/>
          </a:prstGeom>
          <a:noFill/>
          <a:ln>
            <a:noFill/>
          </a:ln>
        </p:spPr>
      </p:pic>
      <p:pic>
        <p:nvPicPr>
          <p:cNvPr id="81" name="Shape 81"/>
          <p:cNvPicPr preferRelativeResize="0"/>
          <p:nvPr/>
        </p:nvPicPr>
        <p:blipFill rotWithShape="1">
          <a:blip r:embed="rId4">
            <a:alphaModFix/>
          </a:blip>
          <a:srcRect b="6230" l="1414" r="2376" t="15497"/>
          <a:stretch/>
        </p:blipFill>
        <p:spPr>
          <a:xfrm>
            <a:off x="3264100" y="2305375"/>
            <a:ext cx="5705626" cy="2529725"/>
          </a:xfrm>
          <a:prstGeom prst="rect">
            <a:avLst/>
          </a:prstGeom>
          <a:noFill/>
          <a:ln>
            <a:noFill/>
          </a:ln>
        </p:spPr>
      </p:pic>
      <p:pic>
        <p:nvPicPr>
          <p:cNvPr id="82" name="Shape 82"/>
          <p:cNvPicPr preferRelativeResize="0"/>
          <p:nvPr/>
        </p:nvPicPr>
        <p:blipFill>
          <a:blip r:embed="rId5">
            <a:alphaModFix/>
          </a:blip>
          <a:stretch>
            <a:fillRect/>
          </a:stretch>
        </p:blipFill>
        <p:spPr>
          <a:xfrm>
            <a:off x="5920575" y="1017438"/>
            <a:ext cx="3049150" cy="107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Winnowing Down Important Variables</a:t>
            </a:r>
          </a:p>
        </p:txBody>
      </p:sp>
      <p:pic>
        <p:nvPicPr>
          <p:cNvPr id="88" name="Shape 88"/>
          <p:cNvPicPr preferRelativeResize="0"/>
          <p:nvPr/>
        </p:nvPicPr>
        <p:blipFill rotWithShape="1">
          <a:blip r:embed="rId3">
            <a:alphaModFix/>
          </a:blip>
          <a:srcRect b="5771" l="9382" r="10693" t="12588"/>
          <a:stretch/>
        </p:blipFill>
        <p:spPr>
          <a:xfrm>
            <a:off x="1140600" y="1164250"/>
            <a:ext cx="6654374" cy="3466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Developing Prediction Model: Interest Rates</a:t>
            </a:r>
          </a:p>
        </p:txBody>
      </p:sp>
      <p:sp>
        <p:nvSpPr>
          <p:cNvPr id="94" name="Shape 9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p>
        </p:txBody>
      </p:sp>
      <p:pic>
        <p:nvPicPr>
          <p:cNvPr id="95" name="Shape 95"/>
          <p:cNvPicPr preferRelativeResize="0"/>
          <p:nvPr/>
        </p:nvPicPr>
        <p:blipFill rotWithShape="1">
          <a:blip r:embed="rId3">
            <a:alphaModFix/>
          </a:blip>
          <a:srcRect b="22160" l="24472" r="34056" t="19780"/>
          <a:stretch/>
        </p:blipFill>
        <p:spPr>
          <a:xfrm>
            <a:off x="203425" y="1367550"/>
            <a:ext cx="3792226" cy="2986251"/>
          </a:xfrm>
          <a:prstGeom prst="rect">
            <a:avLst/>
          </a:prstGeom>
          <a:noFill/>
          <a:ln>
            <a:noFill/>
          </a:ln>
        </p:spPr>
      </p:pic>
      <p:pic>
        <p:nvPicPr>
          <p:cNvPr id="96" name="Shape 96"/>
          <p:cNvPicPr preferRelativeResize="0"/>
          <p:nvPr/>
        </p:nvPicPr>
        <p:blipFill rotWithShape="1">
          <a:blip r:embed="rId4">
            <a:alphaModFix/>
          </a:blip>
          <a:srcRect b="6343" l="7941" r="7211" t="18230"/>
          <a:stretch/>
        </p:blipFill>
        <p:spPr>
          <a:xfrm>
            <a:off x="4213625" y="1596600"/>
            <a:ext cx="4736674" cy="252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Collinearity and Outliers</a:t>
            </a:r>
          </a:p>
        </p:txBody>
      </p:sp>
      <p:sp>
        <p:nvSpPr>
          <p:cNvPr id="102" name="Shape 102"/>
          <p:cNvSpPr txBox="1"/>
          <p:nvPr>
            <p:ph idx="1" type="body"/>
          </p:nvPr>
        </p:nvSpPr>
        <p:spPr>
          <a:xfrm>
            <a:off x="311700" y="1152475"/>
            <a:ext cx="8520600" cy="3693900"/>
          </a:xfrm>
          <a:prstGeom prst="rect">
            <a:avLst/>
          </a:prstGeom>
        </p:spPr>
        <p:txBody>
          <a:bodyPr anchorCtr="0" anchor="t" bIns="91425" lIns="91425" rIns="91425" wrap="square" tIns="91425">
            <a:noAutofit/>
          </a:bodyPr>
          <a:lstStyle/>
          <a:p>
            <a:pPr indent="0" lvl="0" marL="0">
              <a:spcBef>
                <a:spcPts val="0"/>
              </a:spcBef>
              <a:buNone/>
            </a:pPr>
            <a:r>
              <a:rPr lang="en"/>
              <a:t> </a:t>
            </a:r>
          </a:p>
        </p:txBody>
      </p:sp>
      <p:pic>
        <p:nvPicPr>
          <p:cNvPr id="103" name="Shape 103"/>
          <p:cNvPicPr preferRelativeResize="0"/>
          <p:nvPr/>
        </p:nvPicPr>
        <p:blipFill>
          <a:blip r:embed="rId3">
            <a:alphaModFix/>
          </a:blip>
          <a:stretch>
            <a:fillRect/>
          </a:stretch>
        </p:blipFill>
        <p:spPr>
          <a:xfrm>
            <a:off x="566675" y="1017450"/>
            <a:ext cx="7865350" cy="1551375"/>
          </a:xfrm>
          <a:prstGeom prst="rect">
            <a:avLst/>
          </a:prstGeom>
          <a:noFill/>
          <a:ln>
            <a:noFill/>
          </a:ln>
        </p:spPr>
      </p:pic>
      <p:pic>
        <p:nvPicPr>
          <p:cNvPr id="104" name="Shape 104"/>
          <p:cNvPicPr preferRelativeResize="0"/>
          <p:nvPr/>
        </p:nvPicPr>
        <p:blipFill>
          <a:blip r:embed="rId4">
            <a:alphaModFix/>
          </a:blip>
          <a:stretch>
            <a:fillRect/>
          </a:stretch>
        </p:blipFill>
        <p:spPr>
          <a:xfrm>
            <a:off x="653850" y="2754150"/>
            <a:ext cx="7686198" cy="1800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391350"/>
            <a:ext cx="8520600" cy="626100"/>
          </a:xfrm>
          <a:prstGeom prst="rect">
            <a:avLst/>
          </a:prstGeom>
        </p:spPr>
        <p:txBody>
          <a:bodyPr anchorCtr="0" anchor="t" bIns="91425" lIns="91425" rIns="91425" wrap="square" tIns="91425">
            <a:noAutofit/>
          </a:bodyPr>
          <a:lstStyle/>
          <a:p>
            <a:pPr indent="0" lvl="0" marL="0">
              <a:spcBef>
                <a:spcPts val="0"/>
              </a:spcBef>
              <a:buNone/>
            </a:pPr>
            <a:r>
              <a:rPr lang="en"/>
              <a:t>Cleaning Data Further</a:t>
            </a:r>
          </a:p>
        </p:txBody>
      </p:sp>
      <p:sp>
        <p:nvSpPr>
          <p:cNvPr id="110" name="Shape 11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&gt; names(LC2013)</a:t>
            </a:r>
          </a:p>
          <a:p>
            <a:pPr indent="0" lvl="0" marL="0" rtl="0">
              <a:spcBef>
                <a:spcPts val="0"/>
              </a:spcBef>
              <a:spcAft>
                <a:spcPts val="0"/>
              </a:spcAft>
              <a:buNone/>
            </a:pPr>
            <a:r>
              <a:rPr lang="en"/>
              <a:t> [1] "LoanAmount”     "InterestRate"         "AnnuaLincome"          "DTI"      	</a:t>
            </a:r>
          </a:p>
          <a:p>
            <a:pPr indent="0" lvl="0" marL="0" rtl="0">
              <a:spcBef>
                <a:spcPts val="0"/>
              </a:spcBef>
              <a:spcAft>
                <a:spcPts val="0"/>
              </a:spcAft>
              <a:buNone/>
            </a:pPr>
            <a:r>
              <a:rPr lang="en"/>
              <a:t> [5] "SubGrade"  	     "YearsWorking"     "HomeOwnership"     "Verification"</a:t>
            </a:r>
          </a:p>
          <a:p>
            <a:pPr indent="0" lvl="0" marL="0" rtl="0">
              <a:spcBef>
                <a:spcPts val="0"/>
              </a:spcBef>
              <a:spcAft>
                <a:spcPts val="0"/>
              </a:spcAft>
              <a:buNone/>
            </a:pPr>
            <a:r>
              <a:rPr lang="en"/>
              <a:t> [9] "LoanStatus"	     "Purpose"                   "State"     	                      "Term"         </a:t>
            </a:r>
          </a:p>
          <a:p>
            <a:pPr indent="0" lvl="0" marL="0" rtl="0">
              <a:spcBef>
                <a:spcPts val="0"/>
              </a:spcBef>
              <a:spcAft>
                <a:spcPts val="0"/>
              </a:spcAft>
              <a:buNone/>
            </a:pPr>
            <a:r>
              <a:t/>
            </a:r>
            <a:endParaRPr/>
          </a:p>
          <a:p>
            <a:pPr indent="0" lvl="0" marL="0" rtl="0">
              <a:spcBef>
                <a:spcPts val="0"/>
              </a:spcBef>
              <a:spcAft>
                <a:spcPts val="0"/>
              </a:spcAft>
              <a:buNone/>
            </a:pPr>
            <a:r>
              <a:rPr lang="en"/>
              <a:t>&gt; positions &lt;- sample(nrow(LC2013), size = floor((nrow(LC2013)/100) * 3))</a:t>
            </a:r>
          </a:p>
          <a:p>
            <a:pPr indent="0" lvl="0" marL="0" rtl="0">
              <a:spcBef>
                <a:spcPts val="0"/>
              </a:spcBef>
              <a:spcAft>
                <a:spcPts val="0"/>
              </a:spcAft>
              <a:buNone/>
            </a:pPr>
            <a:r>
              <a:rPr lang="en"/>
              <a:t>&gt; training &lt;- LC2013[positions, ]</a:t>
            </a:r>
          </a:p>
          <a:p>
            <a:pPr indent="0" lvl="0" marL="0" rtl="0">
              <a:spcBef>
                <a:spcPts val="0"/>
              </a:spcBef>
              <a:spcAft>
                <a:spcPts val="0"/>
              </a:spcAft>
              <a:buNone/>
            </a:pPr>
            <a:r>
              <a:rPr lang="en"/>
              <a:t>&gt; testing &lt;- LC2013[-positions, ]</a:t>
            </a:r>
          </a:p>
          <a:p>
            <a:pPr indent="0" lvl="0" marL="0" rtl="0">
              <a:spcBef>
                <a:spcPts val="0"/>
              </a:spcBef>
              <a:spcAft>
                <a:spcPts val="0"/>
              </a:spcAft>
              <a:buNone/>
            </a:pPr>
            <a:r>
              <a:rPr lang="en"/>
              <a:t>&gt; dim(training)</a:t>
            </a:r>
          </a:p>
          <a:p>
            <a:pPr indent="0" lvl="0" marL="0" rtl="0">
              <a:spcBef>
                <a:spcPts val="0"/>
              </a:spcBef>
              <a:spcAft>
                <a:spcPts val="0"/>
              </a:spcAft>
              <a:buNone/>
            </a:pPr>
            <a:r>
              <a:rPr lang="en"/>
              <a:t>[1] 5599   12</a:t>
            </a:r>
          </a:p>
          <a:p>
            <a:pPr indent="0" lvl="0" marL="0" rtl="0">
              <a:spcBef>
                <a:spcPts val="0"/>
              </a:spcBef>
              <a:spcAft>
                <a:spcPts val="0"/>
              </a:spcAft>
              <a:buNone/>
            </a:pPr>
            <a:r>
              <a:t/>
            </a:r>
            <a:endParaRPr/>
          </a:p>
          <a:p>
            <a:pPr indent="0" lvl="0" mar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363400"/>
            <a:ext cx="8520600" cy="926400"/>
          </a:xfrm>
          <a:prstGeom prst="rect">
            <a:avLst/>
          </a:prstGeom>
        </p:spPr>
        <p:txBody>
          <a:bodyPr anchorCtr="0" anchor="t" bIns="91425" lIns="91425" rIns="91425" wrap="square" tIns="91425">
            <a:noAutofit/>
          </a:bodyPr>
          <a:lstStyle/>
          <a:p>
            <a:pPr indent="0" lvl="0" marL="0">
              <a:spcBef>
                <a:spcPts val="0"/>
              </a:spcBef>
              <a:buNone/>
            </a:pPr>
            <a:r>
              <a:rPr lang="en"/>
              <a:t>High Leverage Points</a:t>
            </a: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p>
        </p:txBody>
      </p:sp>
      <p:pic>
        <p:nvPicPr>
          <p:cNvPr id="117" name="Shape 117"/>
          <p:cNvPicPr preferRelativeResize="0"/>
          <p:nvPr/>
        </p:nvPicPr>
        <p:blipFill>
          <a:blip r:embed="rId3">
            <a:alphaModFix/>
          </a:blip>
          <a:stretch>
            <a:fillRect/>
          </a:stretch>
        </p:blipFill>
        <p:spPr>
          <a:xfrm>
            <a:off x="4576250" y="1152475"/>
            <a:ext cx="4490274" cy="3840275"/>
          </a:xfrm>
          <a:prstGeom prst="rect">
            <a:avLst/>
          </a:prstGeom>
          <a:noFill/>
          <a:ln>
            <a:noFill/>
          </a:ln>
        </p:spPr>
      </p:pic>
      <p:pic>
        <p:nvPicPr>
          <p:cNvPr id="118" name="Shape 118"/>
          <p:cNvPicPr preferRelativeResize="0"/>
          <p:nvPr/>
        </p:nvPicPr>
        <p:blipFill>
          <a:blip r:embed="rId4">
            <a:alphaModFix/>
          </a:blip>
          <a:stretch>
            <a:fillRect/>
          </a:stretch>
        </p:blipFill>
        <p:spPr>
          <a:xfrm>
            <a:off x="93225" y="1152475"/>
            <a:ext cx="4411000" cy="3785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